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</p:sldMasterIdLst>
  <p:notesMasterIdLst>
    <p:notesMasterId r:id="rId22"/>
  </p:notesMasterIdLst>
  <p:sldIdLst>
    <p:sldId id="256" r:id="rId4"/>
    <p:sldId id="259" r:id="rId5"/>
    <p:sldId id="258" r:id="rId6"/>
    <p:sldId id="264" r:id="rId7"/>
    <p:sldId id="265" r:id="rId8"/>
    <p:sldId id="266" r:id="rId9"/>
    <p:sldId id="267" r:id="rId10"/>
    <p:sldId id="260" r:id="rId11"/>
    <p:sldId id="261" r:id="rId12"/>
    <p:sldId id="262" r:id="rId13"/>
    <p:sldId id="272" r:id="rId14"/>
    <p:sldId id="273" r:id="rId15"/>
    <p:sldId id="275" r:id="rId16"/>
    <p:sldId id="276" r:id="rId17"/>
    <p:sldId id="278" r:id="rId18"/>
    <p:sldId id="279" r:id="rId19"/>
    <p:sldId id="280" r:id="rId20"/>
    <p:sldId id="26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42BFA-5C7E-4D7A-9AC3-21ADB39F3A81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0FB66-FD32-4868-B277-374B4C73A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8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CD8606-6743-40E5-9A53-AB6ED6B67C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775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699686-4C9E-4648-849A-58521DEC2BF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3058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2920D7-57F1-4CBC-8D4C-E975BB1A66F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9749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48B9EC-7C3B-4129-8482-24BDB2D2297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8889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D45D25-0D04-49FE-B83A-19308D527DD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0579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956AAA-2D55-4335-BE81-830760ECC82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805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045EF5-A108-4769-941A-C4D3220372D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604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7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9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9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391A5-A639-4B95-8A00-18BA8DCFB6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713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F2071-B982-4360-9F88-590683CCFC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061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0C161-68FD-4BE6-86B2-C2B5CB62C3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267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B97D2-933B-4152-B7DB-468B34E5E0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27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446D8-B8DC-4AD7-97BD-C29E01E1DA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299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112DD-B554-4BF8-985F-DB112FC1CD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936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0D537-3C17-4CEF-ABD0-D6140D18B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488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580B2-F8DA-4D73-9C46-3B28914A9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12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30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A3B73-89C3-4259-A610-8B6D26DC9F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655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EE325-A973-45B1-8FF4-869403FF2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1428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9642-716B-428A-B4B0-FD048A8452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2239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80A88-980C-4715-8358-9AAD28B8D4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637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DF4ED-2373-4A9B-A7B3-700ED1BE7A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5659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87305-C12A-49C0-933E-7BB6E25C13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8690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DA342-88DC-4A97-BA4B-52389D1E9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052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53770-1A2A-47EE-AFA6-936663DB04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4640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8E092-426F-43EF-8AFE-F64CC2AD0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697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A19E2-6746-42A5-8F19-9AD0E6DEAC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476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985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E3645-1507-4B8C-B2AF-1A8E5F6F3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974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A5588-BDDE-4869-92AC-C66C8FE106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04474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5B90-A7F2-4B82-952C-A75B60C47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220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5169B-0E5F-4A80-9A14-25AFC223B6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35312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25B46-83DD-442C-80E1-A295EB4462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4986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D634F-2510-4292-BE1C-43BF580000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2560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DAB4-D212-4843-BA9A-77A340DE47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34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3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0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0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3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5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9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71288-6978-4257-B2B0-5612E9977396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40E0-B8AC-414E-B434-6351F1E14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9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9C9A5597-2439-4854-8EF8-5E2DA5FEC7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1" name="Group 8"/>
          <p:cNvGrpSpPr>
            <a:grpSpLocks/>
          </p:cNvGrpSpPr>
          <p:nvPr userDrawn="1"/>
        </p:nvGrpSpPr>
        <p:grpSpPr bwMode="auto">
          <a:xfrm>
            <a:off x="0" y="0"/>
            <a:ext cx="9144000" cy="6862763"/>
            <a:chOff x="0" y="0"/>
            <a:chExt cx="5760" cy="4323"/>
          </a:xfrm>
        </p:grpSpPr>
        <p:pic>
          <p:nvPicPr>
            <p:cNvPr id="1032" name="Picture 9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3" name="Picture 10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29"/>
              <a:ext cx="576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34" name="Text Box 11"/>
            <p:cNvSpPr txBox="1">
              <a:spLocks noChangeArrowheads="1"/>
            </p:cNvSpPr>
            <p:nvPr/>
          </p:nvSpPr>
          <p:spPr bwMode="auto">
            <a:xfrm>
              <a:off x="1" y="4131"/>
              <a:ext cx="66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en-US" sz="1400" smtClean="0">
                  <a:solidFill>
                    <a:schemeClr val="bg1"/>
                  </a:solidFill>
                  <a:latin typeface="Verdana" panose="020B0604030504040204" pitchFamily="34" charset="0"/>
                </a:rPr>
                <a:t>Course 1</a:t>
              </a:r>
              <a:endParaRPr lang="en-US" altLang="en-US" sz="800" smtClean="0"/>
            </a:p>
          </p:txBody>
        </p:sp>
        <p:sp>
          <p:nvSpPr>
            <p:cNvPr id="1035" name="Text Box 12"/>
            <p:cNvSpPr txBox="1">
              <a:spLocks noChangeArrowheads="1"/>
            </p:cNvSpPr>
            <p:nvPr/>
          </p:nvSpPr>
          <p:spPr bwMode="auto">
            <a:xfrm>
              <a:off x="48" y="72"/>
              <a:ext cx="6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en-US" sz="2800" smtClean="0">
                  <a:latin typeface="Arial Black" panose="020B0A04020102020204" pitchFamily="34" charset="0"/>
                </a:rPr>
                <a:t>10-3</a:t>
              </a:r>
              <a:endParaRPr lang="en-US" altLang="en-US" sz="2800" b="0" smtClean="0"/>
            </a:p>
          </p:txBody>
        </p:sp>
        <p:sp>
          <p:nvSpPr>
            <p:cNvPr id="1036" name="Text Box 13"/>
            <p:cNvSpPr txBox="1">
              <a:spLocks noChangeArrowheads="1"/>
            </p:cNvSpPr>
            <p:nvPr/>
          </p:nvSpPr>
          <p:spPr bwMode="auto">
            <a:xfrm>
              <a:off x="672" y="62"/>
              <a:ext cx="50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en-US" sz="3200" b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Area of Composite Figures</a:t>
              </a:r>
              <a:endParaRPr lang="en-US" altLang="en-US" sz="2400" b="0" smtClean="0"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17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1143D0B-6608-4FDF-A632-C7864429AE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4788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2" name="Text Box 9"/>
          <p:cNvSpPr txBox="1">
            <a:spLocks noChangeArrowheads="1"/>
          </p:cNvSpPr>
          <p:nvPr userDrawn="1"/>
        </p:nvSpPr>
        <p:spPr bwMode="auto">
          <a:xfrm>
            <a:off x="73025" y="6556375"/>
            <a:ext cx="2974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  <a:latin typeface="Verdana" panose="020B0604030504040204" pitchFamily="34" charset="0"/>
              </a:rPr>
              <a:t>Holt McDougal Geometry</a:t>
            </a:r>
          </a:p>
        </p:txBody>
      </p:sp>
      <p:grpSp>
        <p:nvGrpSpPr>
          <p:cNvPr id="1033" name="Group 13"/>
          <p:cNvGrpSpPr>
            <a:grpSpLocks/>
          </p:cNvGrpSpPr>
          <p:nvPr userDrawn="1"/>
        </p:nvGrpSpPr>
        <p:grpSpPr bwMode="auto">
          <a:xfrm>
            <a:off x="0" y="0"/>
            <a:ext cx="9144000" cy="6862763"/>
            <a:chOff x="0" y="0"/>
            <a:chExt cx="5760" cy="4323"/>
          </a:xfrm>
        </p:grpSpPr>
        <p:pic>
          <p:nvPicPr>
            <p:cNvPr id="1036" name="Picture 7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2" descr="chater_screen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4" y="4131"/>
              <a:ext cx="3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7463" y="84138"/>
            <a:ext cx="11334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>
                <a:latin typeface="Arial Black" panose="020B0A04020102020204" pitchFamily="34" charset="0"/>
              </a:rPr>
              <a:t>10-3</a:t>
            </a:r>
            <a:endParaRPr lang="en-US" altLang="en-US" sz="800"/>
          </a:p>
        </p:txBody>
      </p:sp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1066800" y="98425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Composite Figures</a:t>
            </a:r>
            <a:endParaRPr lang="en-US" altLang="en-US" sz="240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2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Composite Figures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59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04800"/>
            <a:ext cx="45720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Example #3: Find the area of the shaded region if the area of the square is 64 ft</a:t>
            </a:r>
            <a:r>
              <a:rPr lang="en-US" altLang="en-US" sz="2800" baseline="30000" smtClean="0"/>
              <a:t>2</a:t>
            </a:r>
            <a:r>
              <a:rPr lang="en-US" altLang="en-US" sz="28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We are given the area of the square, we need to find the area of the circle.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What is its radius?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Diameter = Length of square =       = 8 ft.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Radius = ½ (8) = 4 ft.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Area of circle: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= </a:t>
            </a:r>
            <a:r>
              <a:rPr lang="en-US" altLang="en-US" sz="2800" smtClean="0">
                <a:sym typeface="Symbol" panose="05050102010706020507" pitchFamily="18" charset="2"/>
              </a:rPr>
              <a:t>r</a:t>
            </a:r>
            <a:r>
              <a:rPr lang="en-US" altLang="en-US" sz="2800" baseline="30000" smtClean="0">
                <a:sym typeface="Symbol" panose="05050102010706020507" pitchFamily="18" charset="2"/>
              </a:rPr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ym typeface="Symbol" panose="05050102010706020507" pitchFamily="18" charset="2"/>
              </a:rPr>
              <a:t>A = (4)</a:t>
            </a:r>
            <a:r>
              <a:rPr lang="en-US" altLang="en-US" sz="2800" baseline="30000" smtClean="0">
                <a:sym typeface="Symbol" panose="05050102010706020507" pitchFamily="18" charset="2"/>
              </a:rPr>
              <a:t>2</a:t>
            </a:r>
            <a:r>
              <a:rPr lang="en-US" altLang="en-US" sz="2800" smtClean="0">
                <a:sym typeface="Symbol" panose="05050102010706020507" pitchFamily="18" charset="2"/>
              </a:rPr>
              <a:t> = 16 ft</a:t>
            </a:r>
            <a:r>
              <a:rPr lang="en-US" altLang="en-US" sz="2800" baseline="30000" smtClean="0">
                <a:sym typeface="Symbol" panose="05050102010706020507" pitchFamily="18" charset="2"/>
              </a:rPr>
              <a:t>2</a:t>
            </a:r>
            <a:r>
              <a:rPr lang="en-US" altLang="en-US" sz="2800" smtClean="0">
                <a:sym typeface="Symbol" panose="05050102010706020507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pic>
        <p:nvPicPr>
          <p:cNvPr id="5123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1800" y="304800"/>
            <a:ext cx="1935163" cy="1844675"/>
          </a:xfrm>
          <a:noFill/>
        </p:spPr>
      </p:pic>
      <p:graphicFrame>
        <p:nvGraphicFramePr>
          <p:cNvPr id="7175" name="Object 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188325733"/>
              </p:ext>
            </p:extLst>
          </p:nvPr>
        </p:nvGraphicFramePr>
        <p:xfrm>
          <a:off x="836023" y="3764280"/>
          <a:ext cx="75088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317362" imgH="228501" progId="Equation.3">
                  <p:embed/>
                </p:oleObj>
              </mc:Choice>
              <mc:Fallback>
                <p:oleObj name="Equation" r:id="rId4" imgW="317362" imgH="228501" progId="Equation.3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023" y="3764280"/>
                        <a:ext cx="750888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858000" y="1219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5029200" y="2286000"/>
            <a:ext cx="38862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Area of shaded region =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Area of square – Area of circle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 = 64 - </a:t>
            </a:r>
            <a:r>
              <a:rPr lang="en-US" altLang="en-US" sz="2800" dirty="0">
                <a:sym typeface="Symbol" panose="05050102010706020507" pitchFamily="18" charset="2"/>
              </a:rPr>
              <a:t>16 ft</a:t>
            </a:r>
            <a:r>
              <a:rPr lang="en-US" altLang="en-US" sz="2800" baseline="30000" dirty="0">
                <a:sym typeface="Symbol" panose="05050102010706020507" pitchFamily="18" charset="2"/>
              </a:rPr>
              <a:t>2</a:t>
            </a:r>
            <a:r>
              <a:rPr lang="en-US" altLang="en-US" sz="2800" dirty="0" smtClean="0">
                <a:sym typeface="Symbol" panose="05050102010706020507" pitchFamily="18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sym typeface="Symbol" panose="05050102010706020507" pitchFamily="18" charset="2"/>
              </a:rPr>
              <a:t>=13.7 </a:t>
            </a:r>
            <a:r>
              <a:rPr lang="en-US" altLang="en-US" sz="2800" dirty="0">
                <a:sym typeface="Symbol" panose="05050102010706020507" pitchFamily="18" charset="2"/>
              </a:rPr>
              <a:t>ft</a:t>
            </a:r>
            <a:r>
              <a:rPr lang="en-US" altLang="en-US" sz="2800" baseline="30000" dirty="0">
                <a:sym typeface="Symbol" panose="05050102010706020507" pitchFamily="18" charset="2"/>
              </a:rPr>
              <a:t>2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162800" y="762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d = 8 ft.</a:t>
            </a:r>
          </a:p>
        </p:txBody>
      </p:sp>
    </p:spTree>
    <p:extLst>
      <p:ext uri="{BB962C8B-B14F-4D97-AF65-F5344CB8AC3E}">
        <p14:creationId xmlns:p14="http://schemas.microsoft.com/office/powerpoint/2010/main" val="354119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4800" y="1828800"/>
            <a:ext cx="82375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Find the shaded area. Round to the nearest tenth, if necessary.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Example 1A: Finding the Areas of Composite Figures by Adding</a:t>
            </a:r>
            <a:endParaRPr kumimoji="0" lang="en-US" altLang="en-US" sz="2600" b="0" i="0" u="none" strike="noStrike" kern="1200" cap="none" spc="0" normalizeH="0" baseline="0" noProof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MT Bl" charset="0"/>
              <a:ea typeface="+mn-ea"/>
              <a:cs typeface="+mn-cs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3886200" y="2895600"/>
            <a:ext cx="4540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Divide the figure into parts. 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914400" y="4953000"/>
            <a:ext cx="298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half circle:</a:t>
            </a:r>
          </a:p>
        </p:txBody>
      </p:sp>
      <p:pic>
        <p:nvPicPr>
          <p:cNvPr id="29712" name="Picture 16" descr="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638800"/>
            <a:ext cx="4686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95600"/>
            <a:ext cx="26289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273300" y="3479800"/>
            <a:ext cx="0" cy="711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47774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/>
      <p:bldP spid="297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Example 1A Continued</a:t>
            </a:r>
            <a:endParaRPr kumimoji="0" lang="en-US" altLang="en-US" sz="2600" b="0" i="0" u="none" strike="noStrike" kern="1200" cap="none" spc="0" normalizeH="0" baseline="0" noProof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MT Bl" charset="0"/>
              <a:ea typeface="+mn-ea"/>
              <a:cs typeface="+mn-cs"/>
            </a:endParaRP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3914775" y="3505200"/>
            <a:ext cx="3533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the rectangle:</a:t>
            </a:r>
          </a:p>
        </p:txBody>
      </p:sp>
      <p:sp>
        <p:nvSpPr>
          <p:cNvPr id="15364" name="Rectangle 11"/>
          <p:cNvSpPr>
            <a:spLocks noChangeArrowheads="1"/>
          </p:cNvSpPr>
          <p:nvPr/>
        </p:nvSpPr>
        <p:spPr bwMode="auto">
          <a:xfrm>
            <a:off x="3657600" y="1905000"/>
            <a:ext cx="2674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triangle: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3914775" y="4876800"/>
            <a:ext cx="2203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shaded area:</a:t>
            </a:r>
          </a:p>
        </p:txBody>
      </p:sp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3914775" y="3962400"/>
            <a:ext cx="4633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bh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20(14) = 280 mm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3914775" y="5410200"/>
            <a:ext cx="481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50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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 + 280 + 84 ≈ 521.1 mm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</a:p>
        </p:txBody>
      </p:sp>
      <p:pic>
        <p:nvPicPr>
          <p:cNvPr id="64543" name="Picture 31" descr="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90800"/>
            <a:ext cx="4848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95600"/>
            <a:ext cx="26289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70" name="Line 34"/>
          <p:cNvSpPr>
            <a:spLocks noChangeShapeType="1"/>
          </p:cNvSpPr>
          <p:nvPr/>
        </p:nvSpPr>
        <p:spPr bwMode="auto">
          <a:xfrm>
            <a:off x="2273300" y="3492500"/>
            <a:ext cx="0" cy="6985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943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2" grpId="0"/>
      <p:bldP spid="64524" grpId="0"/>
      <p:bldP spid="64527" grpId="0"/>
      <p:bldP spid="645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Check It Out!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Example 1 </a:t>
            </a:r>
            <a:endParaRPr kumimoji="0" lang="en-US" altLang="en-US" sz="2600" b="0" i="0" u="none" strike="noStrike" kern="1200" cap="none" spc="0" normalizeH="0" baseline="0" noProof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MT Bl" charset="0"/>
              <a:ea typeface="+mn-ea"/>
              <a:cs typeface="+mn-cs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04800" y="2514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rectangle: 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304800" y="1524000"/>
            <a:ext cx="82375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Find the shaded area. Round to the nearest tenth, if necessary.</a:t>
            </a:r>
          </a:p>
        </p:txBody>
      </p:sp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410527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04800" y="30480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bh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37.5(22.5)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524000" y="3581400"/>
            <a:ext cx="2154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= 843.75 m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28600" y="41910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triangle: 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371600" y="5410200"/>
            <a:ext cx="1960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= 937.5 m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5105400" y="4800600"/>
            <a:ext cx="3581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Total shaded area is about 1781.3 m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. 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6985000" y="3238500"/>
            <a:ext cx="0" cy="838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4286" name="Picture 14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48200"/>
            <a:ext cx="44672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3026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9" grpId="0"/>
      <p:bldP spid="54280" grpId="0"/>
      <p:bldP spid="54281" grpId="0"/>
      <p:bldP spid="54283" grpId="0"/>
      <p:bldP spid="542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Example 2: Finding the Areas of Composite Figures by Subtracting</a:t>
            </a:r>
            <a:endParaRPr kumimoji="0" lang="en-US" altLang="en-US" sz="2600" b="0" i="0" u="none" strike="noStrike" kern="1200" cap="none" spc="0" normalizeH="0" baseline="0" noProof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MT Bl" charset="0"/>
              <a:ea typeface="+mn-ea"/>
              <a:cs typeface="+mn-cs"/>
            </a:endParaRPr>
          </a:p>
        </p:txBody>
      </p:sp>
      <p:sp>
        <p:nvSpPr>
          <p:cNvPr id="21507" name="Text Box 8"/>
          <p:cNvSpPr txBox="1">
            <a:spLocks noChangeArrowheads="1"/>
          </p:cNvSpPr>
          <p:nvPr/>
        </p:nvSpPr>
        <p:spPr bwMode="auto">
          <a:xfrm>
            <a:off x="304800" y="1828800"/>
            <a:ext cx="82375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Find the shaded area. Round to the nearest tenth, if necessary.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810000" y="2667000"/>
            <a:ext cx="296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a triangle: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3810000" y="3962400"/>
            <a:ext cx="3584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the half circle: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4572000" y="5410200"/>
            <a:ext cx="2395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figure: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228600" y="5289550"/>
            <a:ext cx="3886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Subtract the area of the half circle from the area of the triangle.</a:t>
            </a:r>
          </a:p>
        </p:txBody>
      </p:sp>
      <p:sp>
        <p:nvSpPr>
          <p:cNvPr id="21512" name="Rectangle 16"/>
          <p:cNvSpPr>
            <a:spLocks noChangeArrowheads="1"/>
          </p:cNvSpPr>
          <p:nvPr/>
        </p:nvSpPr>
        <p:spPr bwMode="auto">
          <a:xfrm>
            <a:off x="3276600" y="3124200"/>
            <a:ext cx="4572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4572000" y="58674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234 – 10.125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 ≈ 202.2 ft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</a:p>
        </p:txBody>
      </p:sp>
      <p:pic>
        <p:nvPicPr>
          <p:cNvPr id="44051" name="Picture 19" descr="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00400"/>
            <a:ext cx="4724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2" name="Picture 20" descr="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419600"/>
            <a:ext cx="52006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5600"/>
            <a:ext cx="280035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97054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4" grpId="0"/>
      <p:bldP spid="44045" grpId="0"/>
      <p:bldP spid="44046" grpId="0"/>
      <p:bldP spid="44047" grpId="0"/>
      <p:bldP spid="440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5"/>
          <p:cNvSpPr txBox="1"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Check It Out!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Example 2 </a:t>
            </a:r>
            <a:endParaRPr kumimoji="0" lang="en-US" altLang="en-US" sz="2600" b="0" i="0" u="none" strike="noStrike" kern="1200" cap="none" spc="0" normalizeH="0" baseline="0" noProof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MT Bl" charset="0"/>
              <a:ea typeface="+mn-ea"/>
              <a:cs typeface="+mn-cs"/>
            </a:endParaRPr>
          </a:p>
        </p:txBody>
      </p:sp>
      <p:sp>
        <p:nvSpPr>
          <p:cNvPr id="25603" name="Text Box 19"/>
          <p:cNvSpPr txBox="1">
            <a:spLocks noChangeArrowheads="1"/>
          </p:cNvSpPr>
          <p:nvPr/>
        </p:nvSpPr>
        <p:spPr bwMode="auto">
          <a:xfrm>
            <a:off x="304800" y="1676400"/>
            <a:ext cx="82375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Find the shaded area. Round to the nearest tenth, if necessary.</a:t>
            </a:r>
          </a:p>
        </p:txBody>
      </p:sp>
      <p:pic>
        <p:nvPicPr>
          <p:cNvPr id="25604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09800"/>
            <a:ext cx="2830513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457200" y="2971800"/>
            <a:ext cx="230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circle:</a:t>
            </a: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304800" y="35052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r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= 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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(3)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 28.3 in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457200" y="4114800"/>
            <a:ext cx="2544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square:</a:t>
            </a:r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304800" y="47244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bh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 (4.24)(4.24)  18 in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04800" y="55626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area of figure: 28.3 – 18 = 10.3 in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82641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8" grpId="0"/>
      <p:bldP spid="16409" grpId="0"/>
      <p:bldP spid="16410" grpId="0"/>
      <p:bldP spid="16411" grpId="0"/>
      <p:bldP spid="164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04800" y="1447800"/>
            <a:ext cx="82375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 company receives an order for 65 pieces of fabric in the given shape. Each piece is to be dyed red. To dye 6 in</a:t>
            </a:r>
            <a:r>
              <a:rPr kumimoji="0" lang="en-US" altLang="en-US" sz="2400" b="1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of fabric, 2 oz of dye is needed. How much dye is needed for the entire order?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Example 3: Fabric Application</a:t>
            </a:r>
            <a:endParaRPr kumimoji="0" lang="en-US" altLang="en-US" sz="2600" b="0" i="0" u="none" strike="noStrike" kern="1200" cap="none" spc="0" normalizeH="0" baseline="0" noProof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MT Bl" charset="0"/>
              <a:ea typeface="+mn-ea"/>
              <a:cs typeface="+mn-cs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57200" y="3505200"/>
            <a:ext cx="419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find the area of the shape in square inches, divide the shape into parts.</a:t>
            </a:r>
            <a:endParaRPr kumimoji="0" lang="en-US" altLang="en-US" sz="2400" b="0" i="1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Symbol" panose="05050102010706020507" pitchFamily="18" charset="2"/>
            </a:endParaRPr>
          </a:p>
        </p:txBody>
      </p:sp>
      <p:pic>
        <p:nvPicPr>
          <p:cNvPr id="276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152775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457200" y="4906963"/>
            <a:ext cx="4191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two half circles have the same area as one circle.</a:t>
            </a:r>
            <a:endParaRPr kumimoji="0" lang="en-US" altLang="en-US" sz="2400" b="0" i="1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39215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0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Example 3 Continued</a:t>
            </a:r>
            <a:endParaRPr kumimoji="0" lang="en-US" altLang="en-US" sz="2600" b="0" i="0" u="none" strike="noStrike" kern="1200" cap="none" spc="0" normalizeH="0" baseline="0" noProof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MT Bl" charset="0"/>
              <a:ea typeface="+mn-ea"/>
              <a:cs typeface="+mn-cs"/>
            </a:endParaRPr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2133600" cy="188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4098925" y="1616075"/>
            <a:ext cx="3898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The area of the circle 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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(1.5)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2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= 2.25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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 in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4114800" y="2667000"/>
            <a:ext cx="41386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The area of the square 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(3)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2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= 9 in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304800" y="38862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The total area of the shape is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2.25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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 + 9 ≈ 16.1 in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304800" y="4495800"/>
            <a:ext cx="952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The total area of the 65 pieces is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65(16.1) ≈ 1044.5 in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2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rPr>
              <a:t>.</a:t>
            </a:r>
          </a:p>
        </p:txBody>
      </p:sp>
      <p:grpSp>
        <p:nvGrpSpPr>
          <p:cNvPr id="67597" name="Group 13"/>
          <p:cNvGrpSpPr>
            <a:grpSpLocks/>
          </p:cNvGrpSpPr>
          <p:nvPr/>
        </p:nvGrpSpPr>
        <p:grpSpPr bwMode="auto">
          <a:xfrm>
            <a:off x="304800" y="5105400"/>
            <a:ext cx="8229600" cy="974725"/>
            <a:chOff x="192" y="3312"/>
            <a:chExt cx="5184" cy="614"/>
          </a:xfrm>
        </p:grpSpPr>
        <p:sp>
          <p:nvSpPr>
            <p:cNvPr id="29705" name="Text Box 11"/>
            <p:cNvSpPr txBox="1">
              <a:spLocks noChangeArrowheads="1"/>
            </p:cNvSpPr>
            <p:nvPr/>
          </p:nvSpPr>
          <p:spPr bwMode="auto">
            <a:xfrm>
              <a:off x="192" y="3408"/>
              <a:ext cx="51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The company will need 1044.5      ≈ 348 oz of dye for the entire order.</a:t>
              </a:r>
              <a:endPara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  <a:sym typeface="Symbol" panose="05050102010706020507" pitchFamily="18" charset="2"/>
              </a:endParaRPr>
            </a:p>
          </p:txBody>
        </p:sp>
        <p:pic>
          <p:nvPicPr>
            <p:cNvPr id="29706" name="Picture 12" descr="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3312"/>
              <a:ext cx="31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75263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/>
      <p:bldP spid="67592" grpId="0"/>
      <p:bldP spid="67593" grpId="0"/>
      <p:bldP spid="6759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/>
              <a:t>QUIZ</a:t>
            </a:r>
            <a:r>
              <a:rPr lang="en-US" altLang="en-US" sz="4000" smtClean="0"/>
              <a:t/>
            </a:r>
            <a:br>
              <a:rPr lang="en-US" altLang="en-US" sz="4000" smtClean="0"/>
            </a:br>
            <a:r>
              <a:rPr lang="en-US" altLang="en-US" sz="3200" smtClean="0"/>
              <a:t>Show your work!</a:t>
            </a:r>
            <a:endParaRPr lang="en-US" altLang="en-US" sz="3200" b="1" smtClean="0"/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95800" cy="609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/>
              <a:t>1.</a:t>
            </a:r>
            <a:r>
              <a:rPr lang="en-US" altLang="en-US" smtClean="0"/>
              <a:t>  Find the area of the entire figure below.</a:t>
            </a:r>
            <a:endParaRPr lang="en-US" altLang="en-US" b="1" smtClean="0"/>
          </a:p>
        </p:txBody>
      </p:sp>
      <p:pic>
        <p:nvPicPr>
          <p:cNvPr id="6148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667000"/>
            <a:ext cx="4114800" cy="3946525"/>
          </a:xfrm>
          <a:noFill/>
        </p:spPr>
      </p:pic>
      <p:grpSp>
        <p:nvGrpSpPr>
          <p:cNvPr id="6149" name="Group 10"/>
          <p:cNvGrpSpPr>
            <a:grpSpLocks/>
          </p:cNvGrpSpPr>
          <p:nvPr/>
        </p:nvGrpSpPr>
        <p:grpSpPr bwMode="auto">
          <a:xfrm>
            <a:off x="4876800" y="1524000"/>
            <a:ext cx="4133850" cy="2547938"/>
            <a:chOff x="3072" y="1872"/>
            <a:chExt cx="2604" cy="1605"/>
          </a:xfrm>
        </p:grpSpPr>
        <p:pic>
          <p:nvPicPr>
            <p:cNvPr id="6151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178"/>
            <a:stretch>
              <a:fillRect/>
            </a:stretch>
          </p:blipFill>
          <p:spPr bwMode="auto">
            <a:xfrm>
              <a:off x="3072" y="1872"/>
              <a:ext cx="2016" cy="16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152" name="Text Box 9"/>
            <p:cNvSpPr txBox="1">
              <a:spLocks noChangeArrowheads="1"/>
            </p:cNvSpPr>
            <p:nvPr/>
          </p:nvSpPr>
          <p:spPr bwMode="auto">
            <a:xfrm>
              <a:off x="5004" y="2400"/>
              <a:ext cx="67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dirty="0"/>
                <a:t>20 cm</a:t>
              </a:r>
            </a:p>
          </p:txBody>
        </p:sp>
      </p:grp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4724400" y="4114800"/>
            <a:ext cx="4953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/>
              <a:t>2.</a:t>
            </a:r>
            <a:r>
              <a:rPr lang="en-US" altLang="en-US"/>
              <a:t>  Find the area of the shaded region above.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26473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57200" y="1066800"/>
            <a:ext cx="8153400" cy="4800600"/>
          </a:xfrm>
          <a:prstGeom prst="rect">
            <a:avLst/>
          </a:prstGeom>
          <a:noFill/>
          <a:ln w="28575">
            <a:solidFill>
              <a:srgbClr val="DBDBD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12763" indent="-5127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281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571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accent2"/>
                </a:solidFill>
                <a:latin typeface="Verdana" panose="020B0604030504040204" pitchFamily="34" charset="0"/>
              </a:rPr>
              <a:t>Warm Up</a:t>
            </a:r>
            <a:endParaRPr lang="en-US" altLang="en-US" sz="2800" b="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b="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b="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Verdana" panose="020B0604030504040204" pitchFamily="34" charset="0"/>
              </a:rPr>
              <a:t>1.</a:t>
            </a:r>
            <a:r>
              <a:rPr lang="en-US" altLang="en-US" sz="2800" b="0" dirty="0">
                <a:latin typeface="Verdana" panose="020B0604030504040204" pitchFamily="34" charset="0"/>
              </a:rPr>
              <a:t> </a:t>
            </a:r>
            <a:r>
              <a:rPr lang="en-US" altLang="en-US" sz="2800" b="0" dirty="0">
                <a:latin typeface="Verdana" panose="020B0604030504040204" pitchFamily="34" charset="0"/>
                <a:sym typeface="Symbol" panose="05050102010706020507" pitchFamily="18" charset="2"/>
              </a:rPr>
              <a:t>What is the area of a rectangle with length 10 cm and width 4 cm?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0" dirty="0">
              <a:latin typeface="Verdana" panose="020B060403050404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Verdana" panose="020B0604030504040204" pitchFamily="34" charset="0"/>
                <a:sym typeface="Symbol" panose="05050102010706020507" pitchFamily="18" charset="2"/>
              </a:rPr>
              <a:t>2.</a:t>
            </a:r>
            <a:r>
              <a:rPr lang="en-US" altLang="en-US" sz="2800" b="0" dirty="0">
                <a:latin typeface="Verdana" panose="020B0604030504040204" pitchFamily="34" charset="0"/>
                <a:sym typeface="Symbol" panose="05050102010706020507" pitchFamily="18" charset="2"/>
              </a:rPr>
              <a:t> What is the area of a </a:t>
            </a:r>
            <a:r>
              <a:rPr lang="en-US" altLang="en-US" sz="2800" b="0" dirty="0" smtClean="0">
                <a:latin typeface="Verdana" panose="020B0604030504040204" pitchFamily="34" charset="0"/>
                <a:sym typeface="Symbol" panose="05050102010706020507" pitchFamily="18" charset="2"/>
              </a:rPr>
              <a:t>circle with diameter  </a:t>
            </a:r>
            <a:r>
              <a:rPr lang="en-US" altLang="en-US" sz="2800" b="0" dirty="0">
                <a:latin typeface="Verdana" panose="020B0604030504040204" pitchFamily="34" charset="0"/>
                <a:sym typeface="Symbol" panose="05050102010706020507" pitchFamily="18" charset="2"/>
              </a:rPr>
              <a:t>18 </a:t>
            </a:r>
            <a:r>
              <a:rPr lang="en-US" altLang="en-US" sz="2800" b="0" dirty="0" err="1" smtClean="0">
                <a:latin typeface="Verdana" panose="020B0604030504040204" pitchFamily="34" charset="0"/>
                <a:sym typeface="Symbol" panose="05050102010706020507" pitchFamily="18" charset="2"/>
              </a:rPr>
              <a:t>ft</a:t>
            </a:r>
            <a:r>
              <a:rPr lang="en-US" altLang="en-US" sz="2800" b="0" dirty="0" smtClean="0">
                <a:latin typeface="Verdana" panose="020B0604030504040204" pitchFamily="34" charset="0"/>
                <a:sym typeface="Symbol" panose="05050102010706020507" pitchFamily="18" charset="2"/>
              </a:rPr>
              <a:t>?</a:t>
            </a:r>
            <a:endParaRPr lang="en-US" altLang="en-US" sz="2800" b="0" dirty="0">
              <a:latin typeface="Verdana" panose="020B060403050404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0" dirty="0">
              <a:latin typeface="Verdana" panose="020B060403050404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Verdana" panose="020B0604030504040204" pitchFamily="34" charset="0"/>
                <a:sym typeface="Symbol" panose="05050102010706020507" pitchFamily="18" charset="2"/>
              </a:rPr>
              <a:t>3.</a:t>
            </a:r>
            <a:r>
              <a:rPr lang="en-US" altLang="en-US" sz="2800" b="0" dirty="0">
                <a:latin typeface="Verdana" panose="020B0604030504040204" pitchFamily="34" charset="0"/>
                <a:sym typeface="Symbol" panose="05050102010706020507" pitchFamily="18" charset="2"/>
              </a:rPr>
              <a:t> What is the area of a triangle with base 16 cm and height 8 cm?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dirty="0">
                <a:solidFill>
                  <a:srgbClr val="FF0000"/>
                </a:solidFill>
                <a:latin typeface="Verdana" panose="020B0604030504040204" pitchFamily="34" charset="0"/>
              </a:rPr>
              <a:t>		</a:t>
            </a:r>
          </a:p>
        </p:txBody>
      </p:sp>
      <p:grpSp>
        <p:nvGrpSpPr>
          <p:cNvPr id="4114" name="Group 18"/>
          <p:cNvGrpSpPr>
            <a:grpSpLocks/>
          </p:cNvGrpSpPr>
          <p:nvPr/>
        </p:nvGrpSpPr>
        <p:grpSpPr bwMode="auto">
          <a:xfrm>
            <a:off x="6523038" y="2190750"/>
            <a:ext cx="1782762" cy="519113"/>
            <a:chOff x="3793" y="1380"/>
            <a:chExt cx="1123" cy="327"/>
          </a:xfrm>
        </p:grpSpPr>
        <p:sp>
          <p:nvSpPr>
            <p:cNvPr id="4106" name="Text Box 3"/>
            <p:cNvSpPr txBox="1">
              <a:spLocks noChangeArrowheads="1"/>
            </p:cNvSpPr>
            <p:nvPr/>
          </p:nvSpPr>
          <p:spPr bwMode="auto">
            <a:xfrm>
              <a:off x="3793" y="1380"/>
              <a:ext cx="91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FF00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40 cm</a:t>
              </a:r>
              <a:r>
                <a:rPr lang="en-US" altLang="en-US" sz="2800" b="0" baseline="30000">
                  <a:solidFill>
                    <a:srgbClr val="FF00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2</a:t>
              </a:r>
            </a:p>
          </p:txBody>
        </p:sp>
        <p:sp>
          <p:nvSpPr>
            <p:cNvPr id="4107" name="Text Box 12"/>
            <p:cNvSpPr txBox="1">
              <a:spLocks noChangeArrowheads="1"/>
            </p:cNvSpPr>
            <p:nvPr/>
          </p:nvSpPr>
          <p:spPr bwMode="auto">
            <a:xfrm>
              <a:off x="4532" y="1392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600" b="0">
                <a:solidFill>
                  <a:srgbClr val="FF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4115" name="Group 19"/>
          <p:cNvGrpSpPr>
            <a:grpSpLocks/>
          </p:cNvGrpSpPr>
          <p:nvPr/>
        </p:nvGrpSpPr>
        <p:grpSpPr bwMode="auto">
          <a:xfrm>
            <a:off x="6278561" y="3397250"/>
            <a:ext cx="1755775" cy="592138"/>
            <a:chOff x="3639" y="2140"/>
            <a:chExt cx="1106" cy="373"/>
          </a:xfrm>
        </p:grpSpPr>
        <p:sp>
          <p:nvSpPr>
            <p:cNvPr id="4104" name="Text Box 4"/>
            <p:cNvSpPr txBox="1">
              <a:spLocks noChangeArrowheads="1"/>
            </p:cNvSpPr>
            <p:nvPr/>
          </p:nvSpPr>
          <p:spPr bwMode="auto">
            <a:xfrm>
              <a:off x="3639" y="2183"/>
              <a:ext cx="89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800" b="0" dirty="0" smtClean="0">
                  <a:solidFill>
                    <a:srgbClr val="FF00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254 </a:t>
              </a:r>
              <a:r>
                <a:rPr lang="en-US" altLang="en-US" sz="2800" b="0" dirty="0">
                  <a:solidFill>
                    <a:srgbClr val="FF00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ft</a:t>
              </a:r>
              <a:r>
                <a:rPr lang="en-US" altLang="en-US" sz="2800" b="0" baseline="30000" dirty="0">
                  <a:solidFill>
                    <a:srgbClr val="FF00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2</a:t>
              </a:r>
            </a:p>
          </p:txBody>
        </p:sp>
        <p:sp>
          <p:nvSpPr>
            <p:cNvPr id="4105" name="Text Box 17"/>
            <p:cNvSpPr txBox="1">
              <a:spLocks noChangeArrowheads="1"/>
            </p:cNvSpPr>
            <p:nvPr/>
          </p:nvSpPr>
          <p:spPr bwMode="auto">
            <a:xfrm>
              <a:off x="4361" y="2140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600" b="0">
                <a:solidFill>
                  <a:srgbClr val="FF0000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5648325" y="4724400"/>
            <a:ext cx="1766888" cy="557213"/>
            <a:chOff x="3242" y="2976"/>
            <a:chExt cx="1113" cy="351"/>
          </a:xfrm>
        </p:grpSpPr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3242" y="3000"/>
              <a:ext cx="91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path path="rect">
                      <a:fillToRect r="100000" b="10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FF00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64 cm</a:t>
              </a:r>
              <a:r>
                <a:rPr lang="en-US" altLang="en-US" sz="2800" b="0" baseline="30000">
                  <a:solidFill>
                    <a:srgbClr val="FF0000"/>
                  </a:solidFill>
                  <a:latin typeface="Verdana" panose="020B0604030504040204" pitchFamily="34" charset="0"/>
                  <a:sym typeface="Symbol" panose="05050102010706020507" pitchFamily="18" charset="2"/>
                </a:rPr>
                <a:t>2</a:t>
              </a:r>
            </a:p>
          </p:txBody>
        </p:sp>
        <p:sp>
          <p:nvSpPr>
            <p:cNvPr id="4103" name="Text Box 20"/>
            <p:cNvSpPr txBox="1">
              <a:spLocks noChangeArrowheads="1"/>
            </p:cNvSpPr>
            <p:nvPr/>
          </p:nvSpPr>
          <p:spPr bwMode="auto">
            <a:xfrm>
              <a:off x="3971" y="2976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600" b="0">
                <a:solidFill>
                  <a:srgbClr val="FF0000"/>
                </a:solidFill>
                <a:latin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660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Composite Figures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2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b="1" dirty="0" smtClean="0"/>
              <a:t>composite</a:t>
            </a:r>
            <a:r>
              <a:rPr lang="en-US" altLang="en-US" dirty="0" smtClean="0"/>
              <a:t> figure is formed from two or more figures.</a:t>
            </a:r>
          </a:p>
          <a:p>
            <a:pPr eaLnBrk="1" hangingPunct="1">
              <a:buFontTx/>
              <a:buNone/>
            </a:pPr>
            <a:endParaRPr lang="en-US" altLang="en-US" sz="1600" dirty="0"/>
          </a:p>
          <a:p>
            <a:pPr eaLnBrk="1" hangingPunct="1">
              <a:buFontTx/>
              <a:buNone/>
            </a:pPr>
            <a:r>
              <a:rPr lang="en-US" altLang="en-US" b="1" u="sng" dirty="0" smtClean="0"/>
              <a:t>To find the area of a composite figure:</a:t>
            </a:r>
          </a:p>
          <a:p>
            <a:pPr eaLnBrk="1" hangingPunct="1"/>
            <a:r>
              <a:rPr lang="en-US" altLang="en-US" dirty="0" smtClean="0"/>
              <a:t>Find the areas of each figure then </a:t>
            </a:r>
            <a:r>
              <a:rPr lang="en-US" altLang="en-US" i="1" u="sng" dirty="0" smtClean="0"/>
              <a:t>add</a:t>
            </a:r>
            <a:r>
              <a:rPr lang="en-US" altLang="en-US" dirty="0" smtClean="0"/>
              <a:t> them up.</a:t>
            </a:r>
          </a:p>
          <a:p>
            <a:pPr eaLnBrk="1" hangingPunct="1"/>
            <a:r>
              <a:rPr lang="en-US" altLang="en-US" dirty="0" smtClean="0"/>
              <a:t>To find the area of a shaded region, you need to </a:t>
            </a:r>
            <a:r>
              <a:rPr lang="en-US" altLang="en-US" i="1" u="sng" dirty="0" smtClean="0"/>
              <a:t>subtract</a:t>
            </a:r>
            <a:r>
              <a:rPr lang="en-US" altLang="en-US" dirty="0" smtClean="0"/>
              <a:t> the areas.</a:t>
            </a:r>
          </a:p>
        </p:txBody>
      </p:sp>
    </p:spTree>
    <p:extLst>
      <p:ext uri="{BB962C8B-B14F-4D97-AF65-F5344CB8AC3E}">
        <p14:creationId xmlns:p14="http://schemas.microsoft.com/office/powerpoint/2010/main" val="107509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9"/>
          <p:cNvSpPr txBox="1">
            <a:spLocks noChangeArrowheads="1"/>
          </p:cNvSpPr>
          <p:nvPr/>
        </p:nvSpPr>
        <p:spPr bwMode="auto">
          <a:xfrm>
            <a:off x="457200" y="762000"/>
            <a:ext cx="8229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Additional Example 1A: Finding Areas of Composite Figures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Find the area of the polygon.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066800" y="5181600"/>
            <a:ext cx="685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Think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: Break the polygon apart into rectangles.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1066800" y="60198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Find the area of each rectangle.</a:t>
            </a:r>
          </a:p>
        </p:txBody>
      </p:sp>
      <p:pic>
        <p:nvPicPr>
          <p:cNvPr id="8197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95525"/>
            <a:ext cx="3105150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267" name="Group 51"/>
          <p:cNvGrpSpPr>
            <a:grpSpLocks/>
          </p:cNvGrpSpPr>
          <p:nvPr/>
        </p:nvGrpSpPr>
        <p:grpSpPr bwMode="auto">
          <a:xfrm>
            <a:off x="4476750" y="2514600"/>
            <a:ext cx="2252663" cy="2286000"/>
            <a:chOff x="2820" y="1584"/>
            <a:chExt cx="1419" cy="1440"/>
          </a:xfrm>
        </p:grpSpPr>
        <p:pic>
          <p:nvPicPr>
            <p:cNvPr id="8203" name="Picture 4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0" y="1824"/>
              <a:ext cx="423" cy="1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204" name="Text Box 47"/>
            <p:cNvSpPr txBox="1">
              <a:spLocks noChangeArrowheads="1"/>
            </p:cNvSpPr>
            <p:nvPr/>
          </p:nvSpPr>
          <p:spPr bwMode="auto">
            <a:xfrm>
              <a:off x="3327" y="158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1.7 cm</a:t>
              </a:r>
            </a:p>
          </p:txBody>
        </p:sp>
        <p:sp>
          <p:nvSpPr>
            <p:cNvPr id="8205" name="Text Box 48"/>
            <p:cNvSpPr txBox="1">
              <a:spLocks noChangeArrowheads="1"/>
            </p:cNvSpPr>
            <p:nvPr/>
          </p:nvSpPr>
          <p:spPr bwMode="auto">
            <a:xfrm>
              <a:off x="2820" y="2160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4.9 cm</a:t>
              </a:r>
            </a:p>
          </p:txBody>
        </p:sp>
      </p:grpSp>
      <p:grpSp>
        <p:nvGrpSpPr>
          <p:cNvPr id="9269" name="Group 53"/>
          <p:cNvGrpSpPr>
            <a:grpSpLocks/>
          </p:cNvGrpSpPr>
          <p:nvPr/>
        </p:nvGrpSpPr>
        <p:grpSpPr bwMode="auto">
          <a:xfrm>
            <a:off x="6629400" y="3276600"/>
            <a:ext cx="2514600" cy="1419225"/>
            <a:chOff x="4176" y="2064"/>
            <a:chExt cx="1584" cy="894"/>
          </a:xfrm>
        </p:grpSpPr>
        <p:pic>
          <p:nvPicPr>
            <p:cNvPr id="8200" name="Picture 4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2" y="2304"/>
              <a:ext cx="384" cy="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201" name="Text Box 49"/>
            <p:cNvSpPr txBox="1">
              <a:spLocks noChangeArrowheads="1"/>
            </p:cNvSpPr>
            <p:nvPr/>
          </p:nvSpPr>
          <p:spPr bwMode="auto">
            <a:xfrm>
              <a:off x="4848" y="206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1.3 cm</a:t>
              </a:r>
            </a:p>
          </p:txBody>
        </p:sp>
        <p:sp>
          <p:nvSpPr>
            <p:cNvPr id="8202" name="Text Box 50"/>
            <p:cNvSpPr txBox="1">
              <a:spLocks noChangeArrowheads="1"/>
            </p:cNvSpPr>
            <p:nvPr/>
          </p:nvSpPr>
          <p:spPr bwMode="auto">
            <a:xfrm>
              <a:off x="4176" y="2448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2.1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699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8"/>
          <p:cNvSpPr txBox="1">
            <a:spLocks noChangeArrowheads="1"/>
          </p:cNvSpPr>
          <p:nvPr/>
        </p:nvSpPr>
        <p:spPr bwMode="auto">
          <a:xfrm>
            <a:off x="457200" y="7620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Additional Example 1A Continued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609600" y="3900488"/>
            <a:ext cx="1447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l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w</a:t>
            </a:r>
            <a:endParaRPr kumimoji="0" lang="en-US" altLang="en-US" sz="2400" b="0" i="1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962400" y="38862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l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w</a:t>
            </a:r>
            <a:endParaRPr kumimoji="0" lang="en-US" altLang="en-US" sz="2400" b="0" i="1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09600" y="44196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4.9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Script MT Bold" panose="03040602040607080904" pitchFamily="66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•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Script MT Bold" panose="03040602040607080904" pitchFamily="66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1.7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3962400" y="4419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2.1 </a:t>
            </a:r>
            <a:r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•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1.3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6248400" y="3994150"/>
            <a:ext cx="2895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Write the formula for the area of a rectangle.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609600" y="4876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8.33</a:t>
            </a:r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3962400" y="49053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2.73</a:t>
            </a: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685800" y="55626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8.33 + 2.73 = 11.06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4724400" y="55626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Add to find the total area.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1066800" y="60198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The area of the polygon is 11.06 cm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.</a:t>
            </a:r>
          </a:p>
        </p:txBody>
      </p:sp>
      <p:grpSp>
        <p:nvGrpSpPr>
          <p:cNvPr id="9229" name="Group 55"/>
          <p:cNvGrpSpPr>
            <a:grpSpLocks/>
          </p:cNvGrpSpPr>
          <p:nvPr/>
        </p:nvGrpSpPr>
        <p:grpSpPr bwMode="auto">
          <a:xfrm>
            <a:off x="762000" y="1524000"/>
            <a:ext cx="2252663" cy="2286000"/>
            <a:chOff x="2820" y="1584"/>
            <a:chExt cx="1419" cy="1440"/>
          </a:xfrm>
        </p:grpSpPr>
        <p:pic>
          <p:nvPicPr>
            <p:cNvPr id="9234" name="Picture 5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0" y="1824"/>
              <a:ext cx="423" cy="1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235" name="Text Box 57"/>
            <p:cNvSpPr txBox="1">
              <a:spLocks noChangeArrowheads="1"/>
            </p:cNvSpPr>
            <p:nvPr/>
          </p:nvSpPr>
          <p:spPr bwMode="auto">
            <a:xfrm>
              <a:off x="3327" y="158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1.7 cm</a:t>
              </a:r>
            </a:p>
          </p:txBody>
        </p:sp>
        <p:sp>
          <p:nvSpPr>
            <p:cNvPr id="9236" name="Text Box 58"/>
            <p:cNvSpPr txBox="1">
              <a:spLocks noChangeArrowheads="1"/>
            </p:cNvSpPr>
            <p:nvPr/>
          </p:nvSpPr>
          <p:spPr bwMode="auto">
            <a:xfrm>
              <a:off x="2820" y="2160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4.9 cm</a:t>
              </a:r>
            </a:p>
          </p:txBody>
        </p:sp>
      </p:grpSp>
      <p:grpSp>
        <p:nvGrpSpPr>
          <p:cNvPr id="9230" name="Group 63"/>
          <p:cNvGrpSpPr>
            <a:grpSpLocks/>
          </p:cNvGrpSpPr>
          <p:nvPr/>
        </p:nvGrpSpPr>
        <p:grpSpPr bwMode="auto">
          <a:xfrm>
            <a:off x="3429000" y="1905000"/>
            <a:ext cx="2514600" cy="1419225"/>
            <a:chOff x="4176" y="2064"/>
            <a:chExt cx="1584" cy="894"/>
          </a:xfrm>
        </p:grpSpPr>
        <p:pic>
          <p:nvPicPr>
            <p:cNvPr id="9231" name="Picture 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2" y="2304"/>
              <a:ext cx="384" cy="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232" name="Text Box 65"/>
            <p:cNvSpPr txBox="1">
              <a:spLocks noChangeArrowheads="1"/>
            </p:cNvSpPr>
            <p:nvPr/>
          </p:nvSpPr>
          <p:spPr bwMode="auto">
            <a:xfrm>
              <a:off x="4848" y="206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1.3 cm</a:t>
              </a:r>
            </a:p>
          </p:txBody>
        </p:sp>
        <p:sp>
          <p:nvSpPr>
            <p:cNvPr id="9233" name="Text Box 66"/>
            <p:cNvSpPr txBox="1">
              <a:spLocks noChangeArrowheads="1"/>
            </p:cNvSpPr>
            <p:nvPr/>
          </p:nvSpPr>
          <p:spPr bwMode="auto">
            <a:xfrm>
              <a:off x="4176" y="2448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2.1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991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5" grpId="0"/>
      <p:bldP spid="10268" grpId="0"/>
      <p:bldP spid="10271" grpId="0"/>
      <p:bldP spid="10274" grpId="0"/>
      <p:bldP spid="10277" grpId="0"/>
      <p:bldP spid="10279" grpId="0"/>
      <p:bldP spid="10282" grpId="0"/>
      <p:bldP spid="10285" grpId="0"/>
      <p:bldP spid="10287" grpId="0"/>
      <p:bldP spid="102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295400" y="5105400"/>
            <a:ext cx="685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Think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: Break the figure apart into a rectangle and a triangle.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1295400" y="60960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Find the area of each polygon.</a:t>
            </a:r>
          </a:p>
        </p:txBody>
      </p:sp>
      <p:pic>
        <p:nvPicPr>
          <p:cNvPr id="10244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14600"/>
            <a:ext cx="25146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9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38413"/>
            <a:ext cx="2044700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6" name="Text Box 40"/>
          <p:cNvSpPr txBox="1">
            <a:spLocks noChangeArrowheads="1"/>
          </p:cNvSpPr>
          <p:nvPr/>
        </p:nvSpPr>
        <p:spPr bwMode="auto">
          <a:xfrm>
            <a:off x="457200" y="762000"/>
            <a:ext cx="82296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Additional Example 1B: Finding Areas of Composite Figures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Find the area of the polygon.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86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  <p:bldP spid="112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8"/>
          <p:cNvSpPr txBox="1">
            <a:spLocks noChangeArrowheads="1"/>
          </p:cNvSpPr>
          <p:nvPr/>
        </p:nvSpPr>
        <p:spPr bwMode="auto">
          <a:xfrm>
            <a:off x="457200" y="7620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path path="rect">
                    <a:fillToRect r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Additional Example 1B Continued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838200" y="3733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l</a:t>
            </a: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w</a:t>
            </a:r>
            <a:endParaRPr kumimoji="0" lang="en-US" altLang="en-US" sz="2400" b="0" i="1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38200" y="41910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28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Script MT Bold" panose="03040602040607080904" pitchFamily="66" charset="0"/>
                <a:ea typeface="+mn-ea"/>
                <a:cs typeface="+mn-cs"/>
              </a:rPr>
              <a:t> </a:t>
            </a:r>
            <a:r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•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Script MT Bold" panose="03040602040607080904" pitchFamily="66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24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838200" y="4724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672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800600" y="4572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= 168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1295400" y="5241925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672 + 168 = 840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419600" y="5105400"/>
            <a:ext cx="426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Add to find the total area of the polygon.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609600" y="59817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The area of the polygon is 840 ft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.</a:t>
            </a:r>
          </a:p>
        </p:txBody>
      </p:sp>
      <p:grpSp>
        <p:nvGrpSpPr>
          <p:cNvPr id="12337" name="Group 49"/>
          <p:cNvGrpSpPr>
            <a:grpSpLocks/>
          </p:cNvGrpSpPr>
          <p:nvPr/>
        </p:nvGrpSpPr>
        <p:grpSpPr bwMode="auto">
          <a:xfrm>
            <a:off x="4800600" y="2971800"/>
            <a:ext cx="1752600" cy="838200"/>
            <a:chOff x="1824" y="1248"/>
            <a:chExt cx="1104" cy="528"/>
          </a:xfrm>
        </p:grpSpPr>
        <p:sp>
          <p:nvSpPr>
            <p:cNvPr id="11283" name="Text Box 13"/>
            <p:cNvSpPr txBox="1">
              <a:spLocks noChangeArrowheads="1"/>
            </p:cNvSpPr>
            <p:nvPr/>
          </p:nvSpPr>
          <p:spPr bwMode="auto">
            <a:xfrm>
              <a:off x="1824" y="1335"/>
              <a:ext cx="11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1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A </a:t>
              </a: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=</a:t>
              </a:r>
              <a:r>
                <a:rPr kumimoji="0" lang="en-US" altLang="en-US" sz="2400" b="0" i="1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    </a:t>
              </a:r>
              <a:r>
                <a:rPr kumimoji="0" lang="en-US" altLang="en-US" sz="2800" b="0" i="1" u="none" strike="noStrike" kern="1200" cap="none" spc="0" normalizeH="0" baseline="0" noProof="0" smtClean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b</a:t>
              </a:r>
              <a:r>
                <a:rPr kumimoji="0" lang="en-US" altLang="en-US" sz="2800" b="0" i="1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h</a:t>
              </a:r>
              <a:endPara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grpSp>
          <p:nvGrpSpPr>
            <p:cNvPr id="11284" name="Group 40"/>
            <p:cNvGrpSpPr>
              <a:grpSpLocks/>
            </p:cNvGrpSpPr>
            <p:nvPr/>
          </p:nvGrpSpPr>
          <p:grpSpPr bwMode="auto">
            <a:xfrm>
              <a:off x="2196" y="1248"/>
              <a:ext cx="432" cy="528"/>
              <a:chOff x="3792" y="2064"/>
              <a:chExt cx="432" cy="528"/>
            </a:xfrm>
          </p:grpSpPr>
          <p:sp>
            <p:nvSpPr>
              <p:cNvPr id="11285" name="Text Box 37"/>
              <p:cNvSpPr txBox="1">
                <a:spLocks noChangeArrowheads="1"/>
              </p:cNvSpPr>
              <p:nvPr/>
            </p:nvSpPr>
            <p:spPr bwMode="auto">
              <a:xfrm>
                <a:off x="3840" y="20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1286" name="Text Box 38"/>
              <p:cNvSpPr txBox="1">
                <a:spLocks noChangeArrowheads="1"/>
              </p:cNvSpPr>
              <p:nvPr/>
            </p:nvSpPr>
            <p:spPr bwMode="auto">
              <a:xfrm>
                <a:off x="3840" y="230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1287" name="Text Box 39"/>
              <p:cNvSpPr txBox="1">
                <a:spLocks noChangeArrowheads="1"/>
              </p:cNvSpPr>
              <p:nvPr/>
            </p:nvSpPr>
            <p:spPr bwMode="auto">
              <a:xfrm>
                <a:off x="3792" y="2094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+mn-ea"/>
                    <a:cs typeface="+mn-cs"/>
                  </a:rPr>
                  <a:t>__</a:t>
                </a:r>
              </a:p>
            </p:txBody>
          </p:sp>
        </p:grpSp>
      </p:grpSp>
      <p:grpSp>
        <p:nvGrpSpPr>
          <p:cNvPr id="12336" name="Group 48"/>
          <p:cNvGrpSpPr>
            <a:grpSpLocks/>
          </p:cNvGrpSpPr>
          <p:nvPr/>
        </p:nvGrpSpPr>
        <p:grpSpPr bwMode="auto">
          <a:xfrm>
            <a:off x="4800600" y="3810000"/>
            <a:ext cx="2895600" cy="838200"/>
            <a:chOff x="1824" y="1847"/>
            <a:chExt cx="1824" cy="528"/>
          </a:xfrm>
        </p:grpSpPr>
        <p:sp>
          <p:nvSpPr>
            <p:cNvPr id="11278" name="Text Box 19"/>
            <p:cNvSpPr txBox="1">
              <a:spLocks noChangeArrowheads="1"/>
            </p:cNvSpPr>
            <p:nvPr/>
          </p:nvSpPr>
          <p:spPr bwMode="auto">
            <a:xfrm>
              <a:off x="1824" y="1959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1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A</a:t>
              </a: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 =     </a:t>
              </a:r>
              <a:r>
                <a:rPr kumimoji="0" lang="en-US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•</a:t>
              </a: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28 </a:t>
              </a:r>
              <a:r>
                <a:rPr kumimoji="0" lang="en-US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•</a:t>
              </a: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Verdana" panose="020B0604030504040204" pitchFamily="34" charset="0"/>
                  <a:ea typeface="+mn-ea"/>
                  <a:cs typeface="+mn-cs"/>
                </a:rPr>
                <a:t>12</a:t>
              </a:r>
            </a:p>
          </p:txBody>
        </p:sp>
        <p:grpSp>
          <p:nvGrpSpPr>
            <p:cNvPr id="11279" name="Group 41"/>
            <p:cNvGrpSpPr>
              <a:grpSpLocks/>
            </p:cNvGrpSpPr>
            <p:nvPr/>
          </p:nvGrpSpPr>
          <p:grpSpPr bwMode="auto">
            <a:xfrm>
              <a:off x="2195" y="1847"/>
              <a:ext cx="432" cy="528"/>
              <a:chOff x="3792" y="2064"/>
              <a:chExt cx="432" cy="528"/>
            </a:xfrm>
          </p:grpSpPr>
          <p:sp>
            <p:nvSpPr>
              <p:cNvPr id="11280" name="Text Box 42"/>
              <p:cNvSpPr txBox="1">
                <a:spLocks noChangeArrowheads="1"/>
              </p:cNvSpPr>
              <p:nvPr/>
            </p:nvSpPr>
            <p:spPr bwMode="auto">
              <a:xfrm>
                <a:off x="3840" y="20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1281" name="Text Box 43"/>
              <p:cNvSpPr txBox="1">
                <a:spLocks noChangeArrowheads="1"/>
              </p:cNvSpPr>
              <p:nvPr/>
            </p:nvSpPr>
            <p:spPr bwMode="auto">
              <a:xfrm>
                <a:off x="3840" y="230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1282" name="Text Box 44"/>
              <p:cNvSpPr txBox="1">
                <a:spLocks noChangeArrowheads="1"/>
              </p:cNvSpPr>
              <p:nvPr/>
            </p:nvSpPr>
            <p:spPr bwMode="auto">
              <a:xfrm>
                <a:off x="3792" y="2094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+mn-ea"/>
                    <a:cs typeface="+mn-cs"/>
                  </a:rPr>
                  <a:t>__</a:t>
                </a:r>
              </a:p>
            </p:txBody>
          </p:sp>
        </p:grpSp>
      </p:grpSp>
      <p:pic>
        <p:nvPicPr>
          <p:cNvPr id="11276" name="Picture 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2667000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7" name="Picture 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0"/>
            <a:ext cx="2895600" cy="139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50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/>
      <p:bldP spid="12304" grpId="0"/>
      <p:bldP spid="12311" grpId="0"/>
      <p:bldP spid="12314" grpId="0"/>
      <p:bldP spid="12317" grpId="0"/>
      <p:bldP spid="12319" grpId="0"/>
      <p:bldP spid="123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28600"/>
            <a:ext cx="4953000" cy="662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/>
              <a:t>Example #1: </a:t>
            </a:r>
            <a:r>
              <a:rPr lang="en-US" altLang="en-US" sz="2800" smtClean="0"/>
              <a:t>Find the area of the composite figure.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The composite figure contains 2 triangles and 1 square.  We need to find the area of each region.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  <a:p>
            <a:pPr eaLnBrk="1" hangingPunct="1">
              <a:buFontTx/>
              <a:buNone/>
            </a:pPr>
            <a:r>
              <a:rPr lang="en-US" altLang="en-US" sz="2800" smtClean="0"/>
              <a:t>Area of 1 triangle: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A = ½ bh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A = ½ (7)(4)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A = ½ (28)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A = 14 yds</a:t>
            </a:r>
            <a:r>
              <a:rPr lang="en-US" altLang="en-US" sz="2800" baseline="30000" smtClean="0"/>
              <a:t>2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</p:txBody>
      </p:sp>
      <p:pic>
        <p:nvPicPr>
          <p:cNvPr id="307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11560" r="33000"/>
          <a:stretch>
            <a:fillRect/>
          </a:stretch>
        </p:blipFill>
        <p:spPr>
          <a:xfrm>
            <a:off x="5257800" y="304800"/>
            <a:ext cx="3657600" cy="2371725"/>
          </a:xfr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657600" y="2895600"/>
            <a:ext cx="5257800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Area of square: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lw = 7(7) = 49 yd</a:t>
            </a:r>
            <a:r>
              <a:rPr lang="en-US" altLang="en-US" sz="2800" baseline="30000"/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Total area of figure:  Add up areas of 2 triangles and square: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A = 2(14) + 49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28 + 49 = </a:t>
            </a:r>
            <a:r>
              <a:rPr lang="en-US" altLang="en-US" sz="2800" b="1"/>
              <a:t>77 yd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766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62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Example #2: Find the area of the figure.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The figure contains: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1 square and a semicircle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Area of square: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A = lw = 6(6) = 36 ft</a:t>
            </a:r>
            <a:r>
              <a:rPr lang="en-US" altLang="en-US" baseline="30000" smtClean="0"/>
              <a:t>2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Area of circle: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A = </a:t>
            </a:r>
            <a:r>
              <a:rPr lang="en-US" altLang="en-US" smtClean="0">
                <a:sym typeface="Symbol" panose="05050102010706020507" pitchFamily="18" charset="2"/>
              </a:rPr>
              <a:t></a:t>
            </a:r>
            <a:r>
              <a:rPr lang="en-US" altLang="en-US" smtClean="0"/>
              <a:t>r</a:t>
            </a:r>
            <a:r>
              <a:rPr lang="en-US" altLang="en-US" baseline="30000" smtClean="0"/>
              <a:t>2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A = </a:t>
            </a:r>
            <a:r>
              <a:rPr lang="en-US" altLang="en-US" smtClean="0">
                <a:sym typeface="Symbol" panose="05050102010706020507" pitchFamily="18" charset="2"/>
              </a:rPr>
              <a:t>(3)</a:t>
            </a:r>
            <a:r>
              <a:rPr lang="en-US" altLang="en-US" baseline="30000" smtClean="0">
                <a:sym typeface="Symbol" panose="05050102010706020507" pitchFamily="18" charset="2"/>
              </a:rPr>
              <a:t>2</a:t>
            </a:r>
            <a:r>
              <a:rPr lang="en-US" altLang="en-US" smtClean="0">
                <a:sym typeface="Symbol" panose="05050102010706020507" pitchFamily="18" charset="2"/>
              </a:rPr>
              <a:t> = 9 ft</a:t>
            </a:r>
            <a:r>
              <a:rPr lang="en-US" altLang="en-US" baseline="30000" smtClean="0">
                <a:sym typeface="Symbol" panose="05050102010706020507" pitchFamily="18" charset="2"/>
              </a:rPr>
              <a:t>2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ym typeface="Symbol" panose="05050102010706020507" pitchFamily="18" charset="2"/>
              </a:rPr>
              <a:t>Area of semicircle = 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ym typeface="Symbol" panose="05050102010706020507" pitchFamily="18" charset="2"/>
              </a:rPr>
              <a:t>½ (9) = 4.5 ft</a:t>
            </a:r>
            <a:r>
              <a:rPr lang="en-US" altLang="en-US" baseline="30000" smtClean="0">
                <a:sym typeface="Symbol" panose="05050102010706020507" pitchFamily="18" charset="2"/>
              </a:rPr>
              <a:t>2</a:t>
            </a:r>
          </a:p>
        </p:txBody>
      </p:sp>
      <p:pic>
        <p:nvPicPr>
          <p:cNvPr id="4099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914400"/>
            <a:ext cx="3276600" cy="2079625"/>
          </a:xfrm>
          <a:noFill/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43800" y="10668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6781800" y="1066800"/>
            <a:ext cx="1066800" cy="685800"/>
            <a:chOff x="4272" y="672"/>
            <a:chExt cx="672" cy="432"/>
          </a:xfrm>
        </p:grpSpPr>
        <p:sp>
          <p:nvSpPr>
            <p:cNvPr id="4103" name="Line 6"/>
            <p:cNvSpPr>
              <a:spLocks noChangeShapeType="1"/>
            </p:cNvSpPr>
            <p:nvPr/>
          </p:nvSpPr>
          <p:spPr bwMode="auto">
            <a:xfrm>
              <a:off x="4752" y="672"/>
              <a:ext cx="0" cy="43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Text Box 7"/>
            <p:cNvSpPr txBox="1">
              <a:spLocks noChangeArrowheads="1"/>
            </p:cNvSpPr>
            <p:nvPr/>
          </p:nvSpPr>
          <p:spPr bwMode="auto">
            <a:xfrm>
              <a:off x="4272" y="720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accent2"/>
                  </a:solidFill>
                </a:rPr>
                <a:t>3 ft.</a:t>
              </a:r>
            </a:p>
          </p:txBody>
        </p:sp>
      </p:grp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800600" y="3124200"/>
            <a:ext cx="40386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Total area of figure: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Add areas of square and semicircle: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A = </a:t>
            </a:r>
            <a:r>
              <a:rPr lang="en-US" altLang="en-US" sz="3200" b="1" dirty="0"/>
              <a:t>36 + 4.5</a:t>
            </a:r>
            <a:r>
              <a:rPr lang="en-US" altLang="en-US" sz="3200" b="1" dirty="0">
                <a:sym typeface="Symbol" panose="05050102010706020507" pitchFamily="18" charset="2"/>
              </a:rPr>
              <a:t> </a:t>
            </a:r>
            <a:r>
              <a:rPr lang="en-US" altLang="en-US" sz="3200" b="1" dirty="0" smtClean="0">
                <a:sym typeface="Symbol" panose="05050102010706020507" pitchFamily="18" charset="2"/>
              </a:rPr>
              <a:t>ft</a:t>
            </a:r>
            <a:r>
              <a:rPr lang="en-US" altLang="en-US" sz="3200" b="1" baseline="30000" dirty="0" smtClean="0">
                <a:sym typeface="Symbol" panose="05050102010706020507" pitchFamily="18" charset="2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ym typeface="Symbol" panose="05050102010706020507" pitchFamily="18" charset="2"/>
              </a:rPr>
              <a:t>=50.1 ft</a:t>
            </a:r>
            <a:r>
              <a:rPr lang="en-US" altLang="en-US" sz="3200" b="1" baseline="30000" dirty="0" smtClean="0">
                <a:sym typeface="Symbol" panose="05050102010706020507" pitchFamily="18" charset="2"/>
              </a:rPr>
              <a:t>2</a:t>
            </a:r>
            <a:endParaRPr lang="en-US" altLang="en-US" sz="3200" b="1" baseline="30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32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701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1032</Words>
  <Application>Microsoft Office PowerPoint</Application>
  <PresentationFormat>On-screen Show (4:3)</PresentationFormat>
  <Paragraphs>160</Paragraphs>
  <Slides>18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Arial Black</vt:lpstr>
      <vt:lpstr>Arial MT Bl</vt:lpstr>
      <vt:lpstr>Calibri</vt:lpstr>
      <vt:lpstr>Calibri Light</vt:lpstr>
      <vt:lpstr>Script MT Bold</vt:lpstr>
      <vt:lpstr>Symbol</vt:lpstr>
      <vt:lpstr>Verdana</vt:lpstr>
      <vt:lpstr>Office Theme</vt:lpstr>
      <vt:lpstr>Default Design</vt:lpstr>
      <vt:lpstr>1_Default Design</vt:lpstr>
      <vt:lpstr>Equation</vt:lpstr>
      <vt:lpstr>Composite Figures</vt:lpstr>
      <vt:lpstr>PowerPoint Presentation</vt:lpstr>
      <vt:lpstr>Composite Figures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 Show your work!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2018-09-06T18:53:26Z</dcterms:created>
  <dcterms:modified xsi:type="dcterms:W3CDTF">2018-09-10T18:50:16Z</dcterms:modified>
</cp:coreProperties>
</file>