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2"/>
  </p:notesMasterIdLst>
  <p:sldIdLst>
    <p:sldId id="257" r:id="rId2"/>
    <p:sldId id="259" r:id="rId3"/>
    <p:sldId id="260" r:id="rId4"/>
    <p:sldId id="265" r:id="rId5"/>
    <p:sldId id="261" r:id="rId6"/>
    <p:sldId id="262" r:id="rId7"/>
    <p:sldId id="263" r:id="rId8"/>
    <p:sldId id="264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A95DB19-5606-4FE0-9707-2D576233CD3B}" type="datetimeFigureOut">
              <a:rPr lang="en-US"/>
              <a:pPr>
                <a:defRPr/>
              </a:pPr>
              <a:t>11/30/2016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8AFE754-7CE2-4701-BD39-B2CEAA981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1575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0807AE-25D0-49E5-9D63-12CEAD40F0D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87999A8-CD8A-4A58-8476-EFFFA37E891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/>
          </a:p>
        </p:txBody>
      </p:sp>
      <p:sp>
        <p:nvSpPr>
          <p:cNvPr id="1945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1027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The first indicator for determining cloud type is the general shape and form of the cloud (see next slide).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Next, the altitude at which the base of the cloud rests determines whether it is a low (no prefix), middle (alto- prefix), or high (cirro- prefix) altitude cloud.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If the cloud is precipitating (rain, snow, or hail) then it is considered either a Nimbostratus or Cumulonimbus cloud, depending on its form. The precipitation doesn’t necessarily have to reach the ground (i.e., it evaporates before hitting the ground surface).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The next several slides provide images of these major cloud types.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5823831-9412-40D7-BACD-F24F021D83C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1" eaLnBrk="1" hangingPunct="1">
              <a:spcBef>
                <a:spcPct val="0"/>
              </a:spcBef>
            </a:pPr>
            <a:r>
              <a:rPr lang="en-US" altLang="en-US" smtClean="0"/>
              <a:t>High clouds are located at 6000m and higher in mid-latitudes.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smtClean="0"/>
              <a:t>Cirrus</a:t>
            </a:r>
          </a:p>
          <a:p>
            <a:pPr lvl="2" eaLnBrk="1" hangingPunct="1">
              <a:spcBef>
                <a:spcPct val="0"/>
              </a:spcBef>
            </a:pPr>
            <a:r>
              <a:rPr lang="en-US" altLang="en-US" smtClean="0"/>
              <a:t>   delicate filaments</a:t>
            </a:r>
          </a:p>
          <a:p>
            <a:pPr lvl="2" eaLnBrk="1" hangingPunct="1">
              <a:spcBef>
                <a:spcPct val="0"/>
              </a:spcBef>
            </a:pPr>
            <a:r>
              <a:rPr lang="en-US" altLang="en-US" smtClean="0"/>
              <a:t>   hair-like appearance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smtClean="0"/>
              <a:t>Cirrostratus</a:t>
            </a:r>
          </a:p>
          <a:p>
            <a:pPr lvl="2" eaLnBrk="1" hangingPunct="1">
              <a:spcBef>
                <a:spcPct val="0"/>
              </a:spcBef>
            </a:pPr>
            <a:r>
              <a:rPr lang="en-US" altLang="en-US" smtClean="0"/>
              <a:t>   halos often indicate presence 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smtClean="0"/>
              <a:t>Cirrocumulus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	 Cirrocumulus clouds are thin white layers that look like patches of cotton or ripples.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760CF7-9C1A-4E4E-906B-63D22FA30B8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1" eaLnBrk="1" hangingPunct="1">
              <a:spcBef>
                <a:spcPct val="0"/>
              </a:spcBef>
            </a:pPr>
            <a:r>
              <a:rPr lang="en-US" smtClean="0"/>
              <a:t>Alto is the prefix for mid-level clouds.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endParaRPr lang="en-US" altLang="en-US" smtClean="0"/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smtClean="0"/>
              <a:t>Altocumulus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smtClean="0"/>
              <a:t>Form in sheets of “cloudlets” or “elements” that look like waves on the sea, tiny cumulus, balls of cotton, or even little castle towers. 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smtClean="0"/>
              <a:t>A good rule of thumb to use to help determine if a cloud is altocumulus is if the individual puffs are wider than one finger, but not as wide as two fingers, when your hand is held at arm's length. </a:t>
            </a:r>
          </a:p>
          <a:p>
            <a:pPr lvl="1" eaLnBrk="1" hangingPunct="1">
              <a:spcBef>
                <a:spcPct val="0"/>
              </a:spcBef>
            </a:pPr>
            <a:endParaRPr lang="en-US" altLang="en-US" smtClean="0"/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smtClean="0"/>
              <a:t>Altostratus</a:t>
            </a:r>
          </a:p>
          <a:p>
            <a:pPr lvl="2" eaLnBrk="1" hangingPunct="1">
              <a:spcBef>
                <a:spcPct val="0"/>
              </a:spcBef>
            </a:pPr>
            <a:r>
              <a:rPr lang="en-US" altLang="en-US" smtClean="0"/>
              <a:t>uniform gray sheet</a:t>
            </a:r>
          </a:p>
          <a:p>
            <a:pPr lvl="2" eaLnBrk="1" hangingPunct="1">
              <a:spcBef>
                <a:spcPct val="0"/>
              </a:spcBef>
            </a:pPr>
            <a:r>
              <a:rPr lang="en-US" altLang="en-US" smtClean="0"/>
              <a:t>sun may be dimly visible</a:t>
            </a:r>
          </a:p>
          <a:p>
            <a:pPr lvl="2" eaLnBrk="1" hangingPunct="1">
              <a:spcBef>
                <a:spcPct val="0"/>
              </a:spcBef>
            </a:pPr>
            <a:r>
              <a:rPr lang="en-US" altLang="en-US" smtClean="0"/>
              <a:t>no halo</a:t>
            </a:r>
          </a:p>
          <a:p>
            <a:pPr lvl="2"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465C1A3-2000-4DDA-AB28-726B76B059D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smtClean="0"/>
              <a:t>Cumulus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      Puffy on top, flat bottom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      Big cumulus look like cauliflowers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smtClean="0"/>
              <a:t>Stratus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      Uniform sheets of cloud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smtClean="0"/>
              <a:t>Statocumulus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     Horizontal sheets of cloud, not as uniform as stratus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     Both the tops and bottoms of the elements in these clouds are rounded. 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     They can look like waves on the ocean, joined flat cumulus, or a continuous but irregular layer. 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2297C16-8E7C-44FB-B75B-23B76EA2C5A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Nimbo or Nimbus refers to the presence of precipitation.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Cumulonimbus clouds can rise to very high altitudes, but their cloud bases occur at low altitude.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>
                <a:solidFill>
                  <a:srgbClr val="FF0000"/>
                </a:solidFill>
              </a:rPr>
              <a:t>The top of a cumulonimbus becomes anvil shaped because its updraft encounters warmer (less dense) air and can’t rise any farther.  Instead, the rising air spreads horizontally, creating the anvil.  </a:t>
            </a:r>
          </a:p>
          <a:p>
            <a:pPr eaLnBrk="1" hangingPunct="1">
              <a:spcBef>
                <a:spcPct val="0"/>
              </a:spcBef>
            </a:pPr>
            <a:endParaRPr lang="en-US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07C1E86-AEEE-4A0C-8D7C-2D29586AE09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Categories based on percentage of cover are used to report cloud and contrail cover.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You may want to have students practice estimating the percentage of coverage by working individually and then comparing their results in small groups.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42773-91F5-4E10-B412-1A955233B4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F912D-F284-4A72-9543-1349C2FC78F7}" type="datetimeFigureOut">
              <a:rPr lang="en-US"/>
              <a:pPr>
                <a:defRPr/>
              </a:pPr>
              <a:t>11/30/2016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AA47CF-BEBC-486F-891C-E09E4F94548D}" type="datetimeFigureOut">
              <a:rPr lang="en-US"/>
              <a:pPr>
                <a:defRPr/>
              </a:pPr>
              <a:t>11/30/2016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B3371-71E3-40A9-BB96-CE6D9019E7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97FEE-8501-44F5-8544-83F216BD58A7}" type="datetimeFigureOut">
              <a:rPr lang="en-US"/>
              <a:pPr>
                <a:defRPr/>
              </a:pPr>
              <a:t>11/30/2016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2EDA08-6C53-4153-999F-BB6C61F3E0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ECE0B1-4241-4BCE-9E92-9BDDDE858432}" type="datetimeFigureOut">
              <a:rPr lang="en-US"/>
              <a:pPr>
                <a:defRPr/>
              </a:pPr>
              <a:t>11/30/2016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95E87-4F83-4263-9854-F7B307C29C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82780E-C132-4079-9AE7-D70A3B1596E5}" type="datetimeFigureOut">
              <a:rPr lang="en-US"/>
              <a:pPr>
                <a:defRPr/>
              </a:pPr>
              <a:t>11/30/2016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DF7409-29B6-48EE-8352-E044FF7D55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EB1CD-204F-4550-91AB-B6AF20D07E5F}" type="datetimeFigureOut">
              <a:rPr lang="en-US"/>
              <a:pPr>
                <a:defRPr/>
              </a:pPr>
              <a:t>11/30/2016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0B841-51FF-4CE0-8569-1D7FB5BDA5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422348-8D0A-4723-9314-EF6B1C87C1C3}" type="datetimeFigureOut">
              <a:rPr lang="en-US"/>
              <a:pPr>
                <a:defRPr/>
              </a:pPr>
              <a:t>11/30/2016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BC4148-016E-4FEE-9B00-805AD7FA3D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6837DE-6186-436B-9CC9-5182BAD71C33}" type="datetimeFigureOut">
              <a:rPr lang="en-US"/>
              <a:pPr>
                <a:defRPr/>
              </a:pPr>
              <a:t>11/30/2016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376F31-BCB6-413B-86A7-4953DD7F62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7B5FA8-462B-42CA-A7D5-CAFED043994D}" type="datetimeFigureOut">
              <a:rPr lang="en-US"/>
              <a:pPr>
                <a:defRPr/>
              </a:pPr>
              <a:t>11/30/2016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4B605-2DC6-40E7-88E9-2E04303DEB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0788B-4116-4096-9D3D-C50148B7E9FC}" type="datetimeFigureOut">
              <a:rPr lang="en-US"/>
              <a:pPr>
                <a:defRPr/>
              </a:pPr>
              <a:t>11/30/2016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0B414-7F77-439F-AA1C-1C47D61344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6DA2A-929F-4481-B703-4649607DD1CA}" type="datetimeFigureOut">
              <a:rPr lang="en-US"/>
              <a:pPr>
                <a:defRPr/>
              </a:pPr>
              <a:t>11/30/2016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D51B3D-61A3-4BFA-BC3C-74832F4F11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19318793-6FEC-4877-9062-D107382CA4D8}" type="datetimeFigureOut">
              <a:rPr lang="en-US"/>
              <a:pPr>
                <a:defRPr/>
              </a:pPr>
              <a:t>11/30/2016</a:t>
            </a:fld>
            <a:endParaRPr lang="en-US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C74A65E1-3FC5-4823-9DF6-F31EA65FC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6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8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15.jpeg"/><Relationship Id="rId5" Type="http://schemas.openxmlformats.org/officeDocument/2006/relationships/image" Target="../media/image17.jpe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WordArt 2"/>
          <p:cNvSpPr>
            <a:spLocks noChangeArrowheads="1" noChangeShapeType="1" noTextEdit="1"/>
          </p:cNvSpPr>
          <p:nvPr/>
        </p:nvSpPr>
        <p:spPr bwMode="auto">
          <a:xfrm>
            <a:off x="533400" y="1066800"/>
            <a:ext cx="8077200" cy="464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/>
              </a:rPr>
              <a:t>Clouds</a:t>
            </a:r>
          </a:p>
        </p:txBody>
      </p:sp>
      <p:pic>
        <p:nvPicPr>
          <p:cNvPr id="14339" name="Picture 3" descr="Clouds-daniele-siebenha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914400"/>
            <a:ext cx="91440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0">
                <a:latin typeface="Calibri" pitchFamily="34" charset="0"/>
              </a:rPr>
              <a:t>FOG</a:t>
            </a: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0" y="2590800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latin typeface="Calibri" pitchFamily="34" charset="0"/>
              </a:rPr>
              <a:t>A cloud in contact with the ground.</a:t>
            </a:r>
          </a:p>
        </p:txBody>
      </p:sp>
      <p:pic>
        <p:nvPicPr>
          <p:cNvPr id="1029" name="Picture 5" descr="http://thomashawk.com/hello/305309/1024/Mendocino%20Morning%20Fog-2005.06.12-20.02.5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3505200"/>
            <a:ext cx="7010400" cy="258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utoUpdateAnimBg="0"/>
      <p:bldP spid="102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026"/>
          <p:cNvSpPr txBox="1">
            <a:spLocks noChangeArrowheads="1"/>
          </p:cNvSpPr>
          <p:nvPr/>
        </p:nvSpPr>
        <p:spPr bwMode="auto">
          <a:xfrm>
            <a:off x="0" y="2286000"/>
            <a:ext cx="9144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latin typeface="Calibri" pitchFamily="34" charset="0"/>
              </a:rPr>
              <a:t>When water vapor in the air becomes liquid water or ice crystals.</a:t>
            </a:r>
          </a:p>
        </p:txBody>
      </p:sp>
      <p:sp>
        <p:nvSpPr>
          <p:cNvPr id="5123" name="Text Box 1027"/>
          <p:cNvSpPr txBox="1">
            <a:spLocks noChangeArrowheads="1"/>
          </p:cNvSpPr>
          <p:nvPr/>
        </p:nvSpPr>
        <p:spPr bwMode="auto">
          <a:xfrm>
            <a:off x="304800" y="990600"/>
            <a:ext cx="86106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7500">
                <a:latin typeface="Calibri" pitchFamily="34" charset="0"/>
              </a:rPr>
              <a:t>How do clouds form?</a:t>
            </a:r>
          </a:p>
        </p:txBody>
      </p:sp>
      <p:pic>
        <p:nvPicPr>
          <p:cNvPr id="15363" name="Picture 1028" descr="\\coam4100g112-01\software$\office2k\Disk2\PFiles\MSOffice\Clipart\WebArt\na01875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20636" y="3597275"/>
            <a:ext cx="3962400" cy="225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20688"/>
            <a:ext cx="8229600" cy="830262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600"/>
              <a:t> </a:t>
            </a:r>
            <a:r>
              <a:rPr lang="en-US" b="1"/>
              <a:t>Cloud Shape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52400" y="1524000"/>
            <a:ext cx="5715000" cy="5334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800"/>
              <a:t>The 3 main cloud shapes are:</a:t>
            </a:r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685800" y="43434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800"/>
              <a:t>Cumulus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800"/>
              <a:t>(Puffy)</a:t>
            </a:r>
          </a:p>
        </p:txBody>
      </p:sp>
      <p:sp>
        <p:nvSpPr>
          <p:cNvPr id="16388" name="Rectangle 6"/>
          <p:cNvSpPr>
            <a:spLocks noChangeArrowheads="1"/>
          </p:cNvSpPr>
          <p:nvPr/>
        </p:nvSpPr>
        <p:spPr bwMode="auto">
          <a:xfrm>
            <a:off x="3124200" y="4343400"/>
            <a:ext cx="2362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800"/>
              <a:t>Stratus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800"/>
              <a:t>(Layered)</a:t>
            </a:r>
          </a:p>
        </p:txBody>
      </p:sp>
      <p:sp>
        <p:nvSpPr>
          <p:cNvPr id="16389" name="Rectangle 7"/>
          <p:cNvSpPr>
            <a:spLocks noChangeArrowheads="1"/>
          </p:cNvSpPr>
          <p:nvPr/>
        </p:nvSpPr>
        <p:spPr bwMode="auto">
          <a:xfrm>
            <a:off x="6781800" y="41910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800"/>
              <a:t>Cirrus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800"/>
              <a:t>(Wispy)</a:t>
            </a:r>
          </a:p>
        </p:txBody>
      </p:sp>
      <p:pic>
        <p:nvPicPr>
          <p:cNvPr id="16390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2438400"/>
            <a:ext cx="2833688" cy="184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0" y="2438400"/>
            <a:ext cx="2819400" cy="185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Picture 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" y="2438400"/>
            <a:ext cx="2743200" cy="185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3" name="Rectangle 11"/>
          <p:cNvSpPr>
            <a:spLocks noChangeArrowheads="1"/>
          </p:cNvSpPr>
          <p:nvPr/>
        </p:nvSpPr>
        <p:spPr bwMode="auto">
          <a:xfrm>
            <a:off x="660400" y="5791200"/>
            <a:ext cx="7905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Altitude and shape are keys to identifying clouds.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ChangeArrowheads="1"/>
          </p:cNvSpPr>
          <p:nvPr/>
        </p:nvSpPr>
        <p:spPr bwMode="auto">
          <a:xfrm>
            <a:off x="457200" y="5334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>
                <a:solidFill>
                  <a:schemeClr val="tx2"/>
                </a:solidFill>
              </a:rPr>
              <a:t> </a:t>
            </a:r>
            <a:r>
              <a:rPr lang="en-US" sz="5400" b="1">
                <a:solidFill>
                  <a:schemeClr val="tx2"/>
                </a:solidFill>
              </a:rPr>
              <a:t>The</a:t>
            </a:r>
            <a:r>
              <a:rPr lang="en-US" sz="5400">
                <a:solidFill>
                  <a:schemeClr val="tx2"/>
                </a:solidFill>
              </a:rPr>
              <a:t> </a:t>
            </a:r>
            <a:r>
              <a:rPr lang="en-US" sz="5400" b="1">
                <a:solidFill>
                  <a:schemeClr val="tx2"/>
                </a:solidFill>
              </a:rPr>
              <a:t>Cloud Triangle</a:t>
            </a:r>
          </a:p>
        </p:txBody>
      </p:sp>
      <p:pic>
        <p:nvPicPr>
          <p:cNvPr id="18434" name="Picture 5" descr="cloudtriangl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1905000"/>
            <a:ext cx="487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ext Box 6"/>
          <p:cNvSpPr txBox="1">
            <a:spLocks noChangeArrowheads="1"/>
          </p:cNvSpPr>
          <p:nvPr/>
        </p:nvSpPr>
        <p:spPr bwMode="auto">
          <a:xfrm>
            <a:off x="228600" y="2362200"/>
            <a:ext cx="3810000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/>
              <a:t>Clouds can be defined by</a:t>
            </a:r>
            <a:r>
              <a:rPr lang="en-US"/>
              <a:t>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 Their shape &amp; form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 The cloud base altitude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 If they are precipitating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219200"/>
            <a:ext cx="304800" cy="228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200"/>
              <a:t>  </a:t>
            </a:r>
          </a:p>
        </p:txBody>
      </p:sp>
      <p:pic>
        <p:nvPicPr>
          <p:cNvPr id="20482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3200" y="228600"/>
            <a:ext cx="4191000" cy="273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0" y="3276600"/>
            <a:ext cx="3624263" cy="238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1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" y="3352800"/>
            <a:ext cx="3733800" cy="248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16" descr="cloudtriangle_cirro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5800" y="1143000"/>
            <a:ext cx="1284288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6" name="Text Box 17"/>
          <p:cNvSpPr txBox="1">
            <a:spLocks noChangeArrowheads="1"/>
          </p:cNvSpPr>
          <p:nvPr/>
        </p:nvSpPr>
        <p:spPr bwMode="auto">
          <a:xfrm rot="370472">
            <a:off x="14288" y="831850"/>
            <a:ext cx="2743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chemeClr val="hlink"/>
                </a:solidFill>
              </a:rPr>
              <a:t>High-level clouds</a:t>
            </a:r>
          </a:p>
        </p:txBody>
      </p:sp>
      <p:sp>
        <p:nvSpPr>
          <p:cNvPr id="20487" name="Text Box 19"/>
          <p:cNvSpPr txBox="1">
            <a:spLocks noChangeArrowheads="1"/>
          </p:cNvSpPr>
          <p:nvPr/>
        </p:nvSpPr>
        <p:spPr bwMode="auto">
          <a:xfrm>
            <a:off x="457200" y="5943600"/>
            <a:ext cx="2743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Cirrostratus</a:t>
            </a:r>
          </a:p>
        </p:txBody>
      </p:sp>
      <p:sp>
        <p:nvSpPr>
          <p:cNvPr id="20488" name="Text Box 20"/>
          <p:cNvSpPr txBox="1">
            <a:spLocks noChangeArrowheads="1"/>
          </p:cNvSpPr>
          <p:nvPr/>
        </p:nvSpPr>
        <p:spPr bwMode="auto">
          <a:xfrm>
            <a:off x="5867400" y="6019800"/>
            <a:ext cx="3048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Cirrocumulus</a:t>
            </a:r>
          </a:p>
        </p:txBody>
      </p:sp>
      <p:sp>
        <p:nvSpPr>
          <p:cNvPr id="20489" name="Text Box 21"/>
          <p:cNvSpPr txBox="1">
            <a:spLocks noChangeArrowheads="1"/>
          </p:cNvSpPr>
          <p:nvPr/>
        </p:nvSpPr>
        <p:spPr bwMode="auto">
          <a:xfrm>
            <a:off x="4114800" y="2971800"/>
            <a:ext cx="13811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/>
              <a:t>Cirrus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685800"/>
            <a:ext cx="3505200" cy="1295400"/>
          </a:xfrm>
        </p:spPr>
        <p:txBody>
          <a:bodyPr>
            <a:normAutofit fontScale="90000"/>
          </a:bodyPr>
          <a:lstStyle/>
          <a:p>
            <a:pPr marL="342900" indent="-342900" algn="ctr" eaLnBrk="1" hangingPunct="1">
              <a:defRPr/>
            </a:pPr>
            <a:r>
              <a:rPr lang="en-US" sz="4000">
                <a:solidFill>
                  <a:schemeClr val="tx1"/>
                </a:solidFill>
              </a:rPr>
              <a:t>Middle Clouds</a:t>
            </a:r>
            <a:br>
              <a:rPr lang="en-US" sz="4000">
                <a:solidFill>
                  <a:schemeClr val="tx1"/>
                </a:solidFill>
              </a:rPr>
            </a:br>
            <a:r>
              <a:rPr lang="en-US" sz="2000" b="1">
                <a:solidFill>
                  <a:schemeClr val="tx1"/>
                </a:solidFill>
              </a:rPr>
              <a:t>Alto is the prefix for mid-level clouds.</a:t>
            </a:r>
            <a:br>
              <a:rPr lang="en-US" sz="2000" b="1">
                <a:solidFill>
                  <a:schemeClr val="tx1"/>
                </a:solidFill>
              </a:rPr>
            </a:br>
            <a:endParaRPr lang="en-US" sz="2000" b="1">
              <a:solidFill>
                <a:schemeClr val="tx1"/>
              </a:solidFill>
            </a:endParaRPr>
          </a:p>
        </p:txBody>
      </p:sp>
      <p:pic>
        <p:nvPicPr>
          <p:cNvPr id="22530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819400"/>
            <a:ext cx="4267200" cy="280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00600" y="2895600"/>
            <a:ext cx="4343400" cy="282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Text Box 11"/>
          <p:cNvSpPr txBox="1">
            <a:spLocks noChangeArrowheads="1"/>
          </p:cNvSpPr>
          <p:nvPr/>
        </p:nvSpPr>
        <p:spPr bwMode="auto">
          <a:xfrm>
            <a:off x="5791200" y="5943600"/>
            <a:ext cx="243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/>
              <a:t>Altocumulus</a:t>
            </a:r>
          </a:p>
        </p:txBody>
      </p:sp>
      <p:sp>
        <p:nvSpPr>
          <p:cNvPr id="22533" name="Text Box 12"/>
          <p:cNvSpPr txBox="1">
            <a:spLocks noChangeArrowheads="1"/>
          </p:cNvSpPr>
          <p:nvPr/>
        </p:nvSpPr>
        <p:spPr bwMode="auto">
          <a:xfrm>
            <a:off x="533400" y="5715000"/>
            <a:ext cx="2438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/>
              <a:t>Altostratus</a:t>
            </a:r>
          </a:p>
        </p:txBody>
      </p:sp>
      <p:pic>
        <p:nvPicPr>
          <p:cNvPr id="22534" name="Picture 14" descr="cloudtriangle_alto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91000" y="4763"/>
            <a:ext cx="16764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5" name="Text Box 15"/>
          <p:cNvSpPr txBox="1">
            <a:spLocks noChangeArrowheads="1"/>
          </p:cNvSpPr>
          <p:nvPr/>
        </p:nvSpPr>
        <p:spPr bwMode="auto">
          <a:xfrm rot="-581999">
            <a:off x="5445125" y="1281113"/>
            <a:ext cx="29622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chemeClr val="hlink"/>
                </a:solidFill>
              </a:rPr>
              <a:t>Mid-level clouds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066800"/>
            <a:ext cx="3352800" cy="431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200"/>
              <a:t>  </a:t>
            </a:r>
          </a:p>
        </p:txBody>
      </p:sp>
      <p:pic>
        <p:nvPicPr>
          <p:cNvPr id="24578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508125"/>
            <a:ext cx="3581400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76600" y="4419600"/>
            <a:ext cx="26289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57800" y="1752600"/>
            <a:ext cx="3657600" cy="234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Text Box 15"/>
          <p:cNvSpPr txBox="1">
            <a:spLocks noChangeArrowheads="1"/>
          </p:cNvSpPr>
          <p:nvPr/>
        </p:nvSpPr>
        <p:spPr bwMode="auto">
          <a:xfrm>
            <a:off x="3048000" y="6338888"/>
            <a:ext cx="3581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/>
              <a:t>Stratocumulus</a:t>
            </a:r>
          </a:p>
        </p:txBody>
      </p:sp>
      <p:sp>
        <p:nvSpPr>
          <p:cNvPr id="24582" name="Text Box 16"/>
          <p:cNvSpPr txBox="1">
            <a:spLocks noChangeArrowheads="1"/>
          </p:cNvSpPr>
          <p:nvPr/>
        </p:nvSpPr>
        <p:spPr bwMode="auto">
          <a:xfrm>
            <a:off x="457200" y="3886200"/>
            <a:ext cx="2362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/>
              <a:t>Stratus</a:t>
            </a:r>
          </a:p>
        </p:txBody>
      </p:sp>
      <p:sp>
        <p:nvSpPr>
          <p:cNvPr id="24583" name="Text Box 17"/>
          <p:cNvSpPr txBox="1">
            <a:spLocks noChangeArrowheads="1"/>
          </p:cNvSpPr>
          <p:nvPr/>
        </p:nvSpPr>
        <p:spPr bwMode="auto">
          <a:xfrm>
            <a:off x="6400800" y="3962400"/>
            <a:ext cx="2286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/>
              <a:t>Cumulus</a:t>
            </a:r>
          </a:p>
        </p:txBody>
      </p:sp>
      <p:pic>
        <p:nvPicPr>
          <p:cNvPr id="24584" name="Picture 19" descr="cloudtriangle_low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86200" y="304800"/>
            <a:ext cx="1289050" cy="176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5" name="Text Box 20"/>
          <p:cNvSpPr txBox="1">
            <a:spLocks noChangeArrowheads="1"/>
          </p:cNvSpPr>
          <p:nvPr/>
        </p:nvSpPr>
        <p:spPr bwMode="auto">
          <a:xfrm rot="1013315">
            <a:off x="3048000" y="609600"/>
            <a:ext cx="2743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chemeClr val="hlink"/>
                </a:solidFill>
              </a:rPr>
              <a:t>Low-level clouds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1219200"/>
            <a:ext cx="8610600" cy="1219200"/>
          </a:xfrm>
        </p:spPr>
        <p:txBody>
          <a:bodyPr/>
          <a:lstStyle/>
          <a:p>
            <a:pPr marL="860425" indent="-860425" eaLnBrk="1" hangingPunct="1">
              <a:defRPr/>
            </a:pPr>
            <a:r>
              <a:rPr lang="en-US" sz="3600"/>
              <a:t> Nimbus means Precipitation</a:t>
            </a:r>
            <a:br>
              <a:rPr lang="en-US" sz="3600"/>
            </a:br>
            <a:r>
              <a:rPr lang="en-US" sz="3600"/>
              <a:t> </a:t>
            </a:r>
          </a:p>
        </p:txBody>
      </p:sp>
      <p:pic>
        <p:nvPicPr>
          <p:cNvPr id="26626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2713" y="2057400"/>
            <a:ext cx="417512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Picture 7" descr="cumulonimbu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37075" y="2590800"/>
            <a:ext cx="4297363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8" name="Text Box 8"/>
          <p:cNvSpPr txBox="1">
            <a:spLocks noChangeArrowheads="1"/>
          </p:cNvSpPr>
          <p:nvPr/>
        </p:nvSpPr>
        <p:spPr bwMode="auto">
          <a:xfrm>
            <a:off x="685800" y="51054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Nimbostratus</a:t>
            </a:r>
          </a:p>
        </p:txBody>
      </p:sp>
      <p:sp>
        <p:nvSpPr>
          <p:cNvPr id="26629" name="Text Box 9"/>
          <p:cNvSpPr txBox="1">
            <a:spLocks noChangeArrowheads="1"/>
          </p:cNvSpPr>
          <p:nvPr/>
        </p:nvSpPr>
        <p:spPr bwMode="auto">
          <a:xfrm>
            <a:off x="5867400" y="57150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Cumulonimbus</a:t>
            </a:r>
          </a:p>
        </p:txBody>
      </p:sp>
      <p:pic>
        <p:nvPicPr>
          <p:cNvPr id="26630" name="Picture 11" descr="cloudtriangle_low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81800" y="685800"/>
            <a:ext cx="1289050" cy="176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1" name="Text Box 12"/>
          <p:cNvSpPr txBox="1">
            <a:spLocks noChangeArrowheads="1"/>
          </p:cNvSpPr>
          <p:nvPr/>
        </p:nvSpPr>
        <p:spPr bwMode="auto">
          <a:xfrm rot="831490">
            <a:off x="6392863" y="322263"/>
            <a:ext cx="2743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chemeClr val="hlink"/>
                </a:solidFill>
              </a:rPr>
              <a:t>Low-level clouds</a:t>
            </a:r>
          </a:p>
        </p:txBody>
      </p:sp>
      <p:pic>
        <p:nvPicPr>
          <p:cNvPr id="27657" name="Picture 9">
            <a:hlinkClick r:id="" action="ppaction://media"/>
          </p:cNvPr>
          <p:cNvPicPr>
            <a:picLocks noRot="1" noChangeAspect="1" noChangeArrowheads="1"/>
          </p:cNvPicPr>
          <p:nvPr>
            <a:wavAudioFile r:embed="rId1" name="MSj03275430000[1].wav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117" fill="hold"/>
                                        <p:tgtEl>
                                          <p:spTgt spid="2765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657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1219200"/>
            <a:ext cx="88392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/>
              <a:t> Estimating Percentages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190586" y="1902402"/>
            <a:ext cx="2362200" cy="41592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400" dirty="0"/>
              <a:t>Cloud Cover</a:t>
            </a:r>
          </a:p>
        </p:txBody>
      </p:sp>
      <p:sp>
        <p:nvSpPr>
          <p:cNvPr id="28675" name="Rectangle 5"/>
          <p:cNvSpPr>
            <a:spLocks noChangeArrowheads="1"/>
          </p:cNvSpPr>
          <p:nvPr/>
        </p:nvSpPr>
        <p:spPr bwMode="auto">
          <a:xfrm>
            <a:off x="0" y="3530600"/>
            <a:ext cx="1752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/>
              <a:t>No Clouds       </a:t>
            </a:r>
            <a:br>
              <a:rPr lang="en-US" altLang="en-US"/>
            </a:br>
            <a:r>
              <a:rPr lang="en-US" altLang="en-US"/>
              <a:t>      0%</a:t>
            </a:r>
            <a:endParaRPr lang="en-US"/>
          </a:p>
        </p:txBody>
      </p:sp>
      <p:sp>
        <p:nvSpPr>
          <p:cNvPr id="28676" name="Rectangle 6"/>
          <p:cNvSpPr>
            <a:spLocks noChangeArrowheads="1"/>
          </p:cNvSpPr>
          <p:nvPr/>
        </p:nvSpPr>
        <p:spPr bwMode="auto">
          <a:xfrm>
            <a:off x="1803400" y="3530600"/>
            <a:ext cx="1235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/>
              <a:t>Clear	</a:t>
            </a:r>
            <a:br>
              <a:rPr lang="en-US" altLang="en-US"/>
            </a:br>
            <a:r>
              <a:rPr lang="en-US" altLang="en-US"/>
              <a:t>0 - 10%</a:t>
            </a:r>
            <a:endParaRPr lang="en-US"/>
          </a:p>
        </p:txBody>
      </p:sp>
      <p:sp>
        <p:nvSpPr>
          <p:cNvPr id="28677" name="Rectangle 7"/>
          <p:cNvSpPr>
            <a:spLocks noChangeArrowheads="1"/>
          </p:cNvSpPr>
          <p:nvPr/>
        </p:nvSpPr>
        <p:spPr bwMode="auto">
          <a:xfrm>
            <a:off x="3089275" y="3530600"/>
            <a:ext cx="14049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/>
              <a:t>Isolated</a:t>
            </a:r>
            <a:br>
              <a:rPr lang="en-US" altLang="en-US"/>
            </a:br>
            <a:r>
              <a:rPr lang="en-US" altLang="en-US"/>
              <a:t>10 - 25%</a:t>
            </a:r>
            <a:endParaRPr lang="en-US"/>
          </a:p>
        </p:txBody>
      </p:sp>
      <p:sp>
        <p:nvSpPr>
          <p:cNvPr id="28678" name="Rectangle 8"/>
          <p:cNvSpPr>
            <a:spLocks noChangeArrowheads="1"/>
          </p:cNvSpPr>
          <p:nvPr/>
        </p:nvSpPr>
        <p:spPr bwMode="auto">
          <a:xfrm>
            <a:off x="4546600" y="3530600"/>
            <a:ext cx="1489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/>
              <a:t>Scattered</a:t>
            </a:r>
            <a:br>
              <a:rPr lang="en-US" altLang="en-US"/>
            </a:br>
            <a:r>
              <a:rPr lang="en-US" altLang="en-US"/>
              <a:t>25 - 50%</a:t>
            </a:r>
            <a:endParaRPr lang="en-US"/>
          </a:p>
        </p:txBody>
      </p:sp>
      <p:sp>
        <p:nvSpPr>
          <p:cNvPr id="28679" name="Rectangle 9"/>
          <p:cNvSpPr>
            <a:spLocks noChangeArrowheads="1"/>
          </p:cNvSpPr>
          <p:nvPr/>
        </p:nvSpPr>
        <p:spPr bwMode="auto">
          <a:xfrm>
            <a:off x="6086475" y="3530600"/>
            <a:ext cx="14049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/>
              <a:t>Broken</a:t>
            </a:r>
            <a:br>
              <a:rPr lang="en-US" altLang="en-US"/>
            </a:br>
            <a:r>
              <a:rPr lang="en-US" altLang="en-US"/>
              <a:t>50 - 90%</a:t>
            </a:r>
            <a:endParaRPr lang="en-US"/>
          </a:p>
        </p:txBody>
      </p:sp>
      <p:sp>
        <p:nvSpPr>
          <p:cNvPr id="28680" name="Rectangle 10"/>
          <p:cNvSpPr>
            <a:spLocks noChangeArrowheads="1"/>
          </p:cNvSpPr>
          <p:nvPr/>
        </p:nvSpPr>
        <p:spPr bwMode="auto">
          <a:xfrm>
            <a:off x="7543800" y="3530600"/>
            <a:ext cx="140335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en-US"/>
              <a:t>Overcast</a:t>
            </a:r>
            <a:br>
              <a:rPr lang="en-US" altLang="en-US"/>
            </a:br>
            <a:r>
              <a:rPr lang="en-US" altLang="en-US"/>
              <a:t>&gt;90%</a:t>
            </a:r>
          </a:p>
        </p:txBody>
      </p:sp>
      <p:pic>
        <p:nvPicPr>
          <p:cNvPr id="28681" name="Picture 12" descr="cover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9382" y="2382982"/>
            <a:ext cx="11303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2" name="Picture 13" descr="cover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14500" y="2311400"/>
            <a:ext cx="1117600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3" name="Picture 14" descr="cover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87700" y="2311400"/>
            <a:ext cx="11303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4" name="Picture 15" descr="cover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73600" y="2311400"/>
            <a:ext cx="11049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5" name="Picture 16" descr="cover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134100" y="2311400"/>
            <a:ext cx="11303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6" name="Picture 17" descr="cover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620000" y="2311400"/>
            <a:ext cx="1143000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2258</TotalTime>
  <Words>538</Words>
  <Application>Microsoft Office PowerPoint</Application>
  <PresentationFormat>On-screen Show (4:3)</PresentationFormat>
  <Paragraphs>88</Paragraphs>
  <Slides>10</Slides>
  <Notes>7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Ocean</vt:lpstr>
      <vt:lpstr>PowerPoint Presentation</vt:lpstr>
      <vt:lpstr>PowerPoint Presentation</vt:lpstr>
      <vt:lpstr> Cloud Shape</vt:lpstr>
      <vt:lpstr>PowerPoint Presentation</vt:lpstr>
      <vt:lpstr>  </vt:lpstr>
      <vt:lpstr>Middle Clouds Alto is the prefix for mid-level clouds. </vt:lpstr>
      <vt:lpstr>  </vt:lpstr>
      <vt:lpstr> Nimbus means Precipitation  </vt:lpstr>
      <vt:lpstr> Estimating Percentages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DuLaney</dc:creator>
  <cp:lastModifiedBy>Dulaney, Theresa  (MNPS)</cp:lastModifiedBy>
  <cp:revision>11</cp:revision>
  <dcterms:created xsi:type="dcterms:W3CDTF">2009-12-08T11:16:13Z</dcterms:created>
  <dcterms:modified xsi:type="dcterms:W3CDTF">2016-11-30T21:30:08Z</dcterms:modified>
</cp:coreProperties>
</file>