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1pPr>
    <a:lvl2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2pPr>
    <a:lvl3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3pPr>
    <a:lvl4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4pPr>
    <a:lvl5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5pPr>
    <a:lvl6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6pPr>
    <a:lvl7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7pPr>
    <a:lvl8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8pPr>
    <a:lvl9pPr algn="ctr" defTabSz="457200">
      <a:defRPr sz="3000">
        <a:solidFill>
          <a:srgbClr val="363929"/>
        </a:solidFill>
        <a:latin typeface="Optima"/>
        <a:ea typeface="Optima"/>
        <a:cs typeface="Optima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D5D9DB"/>
          </a:solidFill>
        </a:fill>
      </a:tcStyle>
    </a:wholeTbl>
    <a:band2H>
      <a:tcTxStyle b="def" i="def"/>
      <a:tcStyle>
        <a:tcBdr/>
        <a:fill>
          <a:solidFill>
            <a:srgbClr val="EBEDEE"/>
          </a:solidFill>
        </a:fill>
      </a:tcStyle>
    </a:band2H>
    <a:firstCol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768893"/>
          </a:solidFill>
        </a:fill>
      </a:tcStyle>
    </a:firstCol>
    <a:la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381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768893"/>
          </a:solidFill>
        </a:fill>
      </a:tcStyle>
    </a:lastRow>
    <a:fir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381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76889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ECDFD0"/>
          </a:solidFill>
        </a:fill>
      </a:tcStyle>
    </a:wholeTbl>
    <a:band2H>
      <a:tcTxStyle b="def" i="def"/>
      <a:tcStyle>
        <a:tcBdr/>
        <a:fill>
          <a:solidFill>
            <a:srgbClr val="F6F0E9"/>
          </a:solidFill>
        </a:fill>
      </a:tcStyle>
    </a:band2H>
    <a:firstCol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CCA156"/>
          </a:solidFill>
        </a:fill>
      </a:tcStyle>
    </a:firstCol>
    <a:la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381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CCA156"/>
          </a:solidFill>
        </a:fill>
      </a:tcStyle>
    </a:lastRow>
    <a:fir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381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CCA15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D4D0D2"/>
          </a:solidFill>
        </a:fill>
      </a:tcStyle>
    </a:wholeTbl>
    <a:band2H>
      <a:tcTxStyle b="def" i="def"/>
      <a:tcStyle>
        <a:tcBdr/>
        <a:fill>
          <a:solidFill>
            <a:srgbClr val="EBE9EA"/>
          </a:solidFill>
        </a:fill>
      </a:tcStyle>
    </a:band2H>
    <a:firstCol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705A64"/>
          </a:solidFill>
        </a:fill>
      </a:tcStyle>
    </a:firstCol>
    <a:la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381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705A64"/>
          </a:solidFill>
        </a:fill>
      </a:tcStyle>
    </a:lastRow>
    <a:fir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381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705A64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181039"/>
          </a:solidFill>
        </a:fill>
      </a:tcStyle>
    </a:band2H>
    <a:firstCol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68893"/>
          </a:solidFill>
        </a:fill>
      </a:tcStyle>
    </a:firstCol>
    <a:lastRow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63929"/>
              </a:solidFill>
              <a:prstDash val="solid"/>
              <a:bevel/>
            </a:ln>
          </a:top>
          <a:bottom>
            <a:ln w="25400" cap="flat">
              <a:solidFill>
                <a:srgbClr val="36392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1039"/>
          </a:solidFill>
        </a:fill>
      </a:tcStyle>
    </a:lastRow>
    <a:fir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63929"/>
              </a:solidFill>
              <a:prstDash val="solid"/>
              <a:bevel/>
            </a:ln>
          </a:top>
          <a:bottom>
            <a:ln w="25400" cap="flat">
              <a:solidFill>
                <a:srgbClr val="36392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6889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CCCC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363929"/>
          </a:solidFill>
        </a:fill>
      </a:tcStyle>
    </a:firstCol>
    <a:la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38100" cap="flat">
              <a:solidFill>
                <a:srgbClr val="181039"/>
              </a:solidFill>
              <a:prstDash val="solid"/>
              <a:bevel/>
            </a:ln>
          </a:top>
          <a:bottom>
            <a:ln w="127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363929"/>
          </a:solidFill>
        </a:fill>
      </a:tcStyle>
    </a:lastRow>
    <a:firstRow>
      <a:tcTxStyle b="on" i="on">
        <a:font>
          <a:latin typeface="Optima"/>
          <a:ea typeface="Optima"/>
          <a:cs typeface="Optima"/>
        </a:font>
        <a:srgbClr val="181039"/>
      </a:tcTxStyle>
      <a:tcStyle>
        <a:tcBdr>
          <a:left>
            <a:ln w="12700" cap="flat">
              <a:solidFill>
                <a:srgbClr val="181039"/>
              </a:solidFill>
              <a:prstDash val="solid"/>
              <a:bevel/>
            </a:ln>
          </a:left>
          <a:right>
            <a:ln w="12700" cap="flat">
              <a:solidFill>
                <a:srgbClr val="181039"/>
              </a:solidFill>
              <a:prstDash val="solid"/>
              <a:bevel/>
            </a:ln>
          </a:right>
          <a:top>
            <a:ln w="12700" cap="flat">
              <a:solidFill>
                <a:srgbClr val="181039"/>
              </a:solidFill>
              <a:prstDash val="solid"/>
              <a:bevel/>
            </a:ln>
          </a:top>
          <a:bottom>
            <a:ln w="38100" cap="flat">
              <a:solidFill>
                <a:srgbClr val="181039"/>
              </a:solidFill>
              <a:prstDash val="solid"/>
              <a:bevel/>
            </a:ln>
          </a:bottom>
          <a:insideH>
            <a:ln w="12700" cap="flat">
              <a:solidFill>
                <a:srgbClr val="181039"/>
              </a:solidFill>
              <a:prstDash val="solid"/>
              <a:bevel/>
            </a:ln>
          </a:insideH>
          <a:insideV>
            <a:ln w="12700" cap="flat">
              <a:solidFill>
                <a:srgbClr val="181039"/>
              </a:solidFill>
              <a:prstDash val="solid"/>
              <a:bevel/>
            </a:ln>
          </a:insideV>
        </a:tcBdr>
        <a:fill>
          <a:solidFill>
            <a:srgbClr val="36392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bevel/>
            </a:ln>
          </a:left>
          <a:right>
            <a:ln w="12700" cap="flat">
              <a:solidFill>
                <a:srgbClr val="363929"/>
              </a:solidFill>
              <a:prstDash val="solid"/>
              <a:bevel/>
            </a:ln>
          </a:right>
          <a:top>
            <a:ln w="12700" cap="flat">
              <a:solidFill>
                <a:srgbClr val="363929"/>
              </a:solidFill>
              <a:prstDash val="solid"/>
              <a:bevel/>
            </a:ln>
          </a:top>
          <a:bottom>
            <a:ln w="12700" cap="flat">
              <a:solidFill>
                <a:srgbClr val="363929"/>
              </a:solidFill>
              <a:prstDash val="solid"/>
              <a:bevel/>
            </a:ln>
          </a:bottom>
          <a:insideH>
            <a:ln w="12700" cap="flat">
              <a:solidFill>
                <a:srgbClr val="363929"/>
              </a:solidFill>
              <a:prstDash val="solid"/>
              <a:bevel/>
            </a:ln>
          </a:insideH>
          <a:insideV>
            <a:ln w="12700" cap="flat">
              <a:solidFill>
                <a:srgbClr val="363929"/>
              </a:solidFill>
              <a:prstDash val="solid"/>
              <a:bevel/>
            </a:ln>
          </a:insideV>
        </a:tcBdr>
        <a:fill>
          <a:solidFill>
            <a:srgbClr val="36392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bevel/>
            </a:ln>
          </a:left>
          <a:right>
            <a:ln w="12700" cap="flat">
              <a:solidFill>
                <a:srgbClr val="363929"/>
              </a:solidFill>
              <a:prstDash val="solid"/>
              <a:bevel/>
            </a:ln>
          </a:right>
          <a:top>
            <a:ln w="12700" cap="flat">
              <a:solidFill>
                <a:srgbClr val="363929"/>
              </a:solidFill>
              <a:prstDash val="solid"/>
              <a:bevel/>
            </a:ln>
          </a:top>
          <a:bottom>
            <a:ln w="12700" cap="flat">
              <a:solidFill>
                <a:srgbClr val="363929"/>
              </a:solidFill>
              <a:prstDash val="solid"/>
              <a:bevel/>
            </a:ln>
          </a:bottom>
          <a:insideH>
            <a:ln w="12700" cap="flat">
              <a:solidFill>
                <a:srgbClr val="363929"/>
              </a:solidFill>
              <a:prstDash val="solid"/>
              <a:bevel/>
            </a:ln>
          </a:insideH>
          <a:insideV>
            <a:ln w="12700" cap="flat">
              <a:solidFill>
                <a:srgbClr val="363929"/>
              </a:solidFill>
              <a:prstDash val="solid"/>
              <a:bevel/>
            </a:ln>
          </a:insideV>
        </a:tcBdr>
        <a:fill>
          <a:solidFill>
            <a:srgbClr val="363929">
              <a:alpha val="20000"/>
            </a:srgbClr>
          </a:solidFill>
        </a:fill>
      </a:tcStyle>
    </a:firstCol>
    <a:lastRow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bevel/>
            </a:ln>
          </a:left>
          <a:right>
            <a:ln w="12700" cap="flat">
              <a:solidFill>
                <a:srgbClr val="363929"/>
              </a:solidFill>
              <a:prstDash val="solid"/>
              <a:bevel/>
            </a:ln>
          </a:right>
          <a:top>
            <a:ln w="50800" cap="flat">
              <a:solidFill>
                <a:srgbClr val="363929"/>
              </a:solidFill>
              <a:prstDash val="solid"/>
              <a:bevel/>
            </a:ln>
          </a:top>
          <a:bottom>
            <a:ln w="12700" cap="flat">
              <a:solidFill>
                <a:srgbClr val="363929"/>
              </a:solidFill>
              <a:prstDash val="solid"/>
              <a:bevel/>
            </a:ln>
          </a:bottom>
          <a:insideH>
            <a:ln w="12700" cap="flat">
              <a:solidFill>
                <a:srgbClr val="363929"/>
              </a:solidFill>
              <a:prstDash val="solid"/>
              <a:bevel/>
            </a:ln>
          </a:insideH>
          <a:insideV>
            <a:ln w="12700" cap="flat">
              <a:solidFill>
                <a:srgbClr val="36392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Optima"/>
          <a:ea typeface="Optima"/>
          <a:cs typeface="Optima"/>
        </a:font>
        <a:srgbClr val="363929"/>
      </a:tcTxStyle>
      <a:tcStyle>
        <a:tcBdr>
          <a:left>
            <a:ln w="12700" cap="flat">
              <a:solidFill>
                <a:srgbClr val="363929"/>
              </a:solidFill>
              <a:prstDash val="solid"/>
              <a:bevel/>
            </a:ln>
          </a:left>
          <a:right>
            <a:ln w="12700" cap="flat">
              <a:solidFill>
                <a:srgbClr val="363929"/>
              </a:solidFill>
              <a:prstDash val="solid"/>
              <a:bevel/>
            </a:ln>
          </a:right>
          <a:top>
            <a:ln w="12700" cap="flat">
              <a:solidFill>
                <a:srgbClr val="363929"/>
              </a:solidFill>
              <a:prstDash val="solid"/>
              <a:bevel/>
            </a:ln>
          </a:top>
          <a:bottom>
            <a:ln w="25400" cap="flat">
              <a:solidFill>
                <a:srgbClr val="363929"/>
              </a:solidFill>
              <a:prstDash val="solid"/>
              <a:bevel/>
            </a:ln>
          </a:bottom>
          <a:insideH>
            <a:ln w="12700" cap="flat">
              <a:solidFill>
                <a:srgbClr val="363929"/>
              </a:solidFill>
              <a:prstDash val="solid"/>
              <a:bevel/>
            </a:ln>
          </a:insideH>
          <a:insideV>
            <a:ln w="12700" cap="flat">
              <a:solidFill>
                <a:srgbClr val="36392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0"/>
            <a:ext cx="10464800" cy="48895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5029200"/>
            <a:ext cx="10464800" cy="398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04900" y="0"/>
            <a:ext cx="6299200" cy="51181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04900" y="5257800"/>
            <a:ext cx="6299200" cy="449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968500" y="14789"/>
            <a:ext cx="9753600" cy="2866022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One</a:t>
            </a:r>
            <a:endParaRPr sz="3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Two</a:t>
            </a:r>
            <a:endParaRPr sz="3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Three</a:t>
            </a:r>
            <a:endParaRPr sz="3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Four</a:t>
            </a:r>
            <a:endParaRPr sz="3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104900" y="0"/>
            <a:ext cx="6299200" cy="51181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104900" y="5257800"/>
            <a:ext cx="6299200" cy="449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1pPr>
      <a:lvl2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2pPr>
      <a:lvl3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3pPr>
      <a:lvl4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4pPr>
      <a:lvl5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5pPr>
      <a:lvl6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6pPr>
      <a:lvl7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7pPr>
      <a:lvl8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8pPr>
      <a:lvl9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Optima"/>
          <a:ea typeface="Optima"/>
          <a:cs typeface="Optima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Optima"/>
          <a:ea typeface="Optima"/>
          <a:cs typeface="Optima"/>
          <a:sym typeface="Optim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My Budget Project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/>
          <a:lstStyle/>
          <a:p>
            <a:pPr lvl="0" defTabSz="251459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363929"/>
                </a:solidFill>
                <a:effectLst>
                  <a:outerShdw sx="100000" sy="100000" kx="0" ky="0" algn="b" rotWithShape="0" blurRad="12700" dist="13970" dir="2700000">
                    <a:srgbClr val="FFFFFF">
                      <a:alpha val="50000"/>
                    </a:srgbClr>
                  </a:outerShdw>
                </a:effectLst>
              </a:rPr>
              <a:t>Personal Finance</a:t>
            </a:r>
            <a:endParaRPr sz="2300">
              <a:effectLst>
                <a:outerShdw sx="100000" sy="100000" kx="0" ky="0" algn="b" rotWithShape="0" blurRad="12700" dist="1397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251459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363929"/>
                </a:solidFill>
                <a:effectLst>
                  <a:outerShdw sx="100000" sy="100000" kx="0" ky="0" algn="b" rotWithShape="0" blurRad="12700" dist="13970" dir="2700000">
                    <a:srgbClr val="FFFFFF">
                      <a:alpha val="50000"/>
                    </a:srgbClr>
                  </a:outerShdw>
                </a:effectLst>
              </a:rPr>
              <a:t>NAME</a:t>
            </a:r>
            <a:endParaRPr sz="2300">
              <a:effectLst>
                <a:outerShdw sx="100000" sy="100000" kx="0" ky="0" algn="b" rotWithShape="0" blurRad="12700" dist="1397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251459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363929"/>
                </a:solidFill>
                <a:effectLst>
                  <a:outerShdw sx="100000" sy="100000" kx="0" ky="0" algn="b" rotWithShape="0" blurRad="12700" dist="13970" dir="2700000">
                    <a:srgbClr val="FFFFFF">
                      <a:alpha val="50000"/>
                    </a:srgbClr>
                  </a:outerShdw>
                </a:effectLst>
              </a:rPr>
              <a:t>PERIOD</a:t>
            </a:r>
            <a:endParaRPr sz="2300">
              <a:effectLst>
                <a:outerShdw sx="100000" sy="100000" kx="0" ky="0" algn="b" rotWithShape="0" blurRad="12700" dist="1397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251459"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363929"/>
                </a:solidFill>
                <a:effectLst>
                  <a:outerShdw sx="100000" sy="100000" kx="0" ky="0" algn="b" rotWithShape="0" blurRad="12700" dist="13970" dir="2700000">
                    <a:srgbClr val="FFFFFF">
                      <a:alpha val="50000"/>
                    </a:srgbClr>
                  </a:outerShdw>
                </a:effectLst>
              </a:rPr>
              <a:t>DATE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90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88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Gross Income: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Net Income: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Expenses: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Surplus: 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Reflection: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Location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I would like to live in: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Description/Why: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42" name="155138723_2910x1937.jpeg"/>
            <p:cNvPicPr/>
            <p:nvPr/>
          </p:nvPicPr>
          <p:blipFill>
            <a:blip r:embed="rId3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image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8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46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Net Income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I picked ________ degree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Career: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Gross Income: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Monthly Deductions: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Net Income: $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4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52" name="155138723_2910x1937.jpeg"/>
            <p:cNvPicPr/>
            <p:nvPr/>
          </p:nvPicPr>
          <p:blipFill>
            <a:blip r:embed="rId2">
              <a:extLst/>
            </a:blip>
            <a:srcRect l="47429" t="234" r="4983" b="0"/>
            <a:stretch>
              <a:fillRect/>
            </a:stretch>
          </p:blipFill>
          <p:spPr>
            <a:xfrm>
              <a:off x="203200" y="215899"/>
              <a:ext cx="4015234" cy="5600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Apartment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Apartment Complex Name: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Apartment Link: 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Apartment description: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# bedrooms: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Roommates: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Cost monthly for myself: $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58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Transportation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968500" y="1946275"/>
            <a:ext cx="4876800" cy="6638925"/>
          </a:xfrm>
          <a:prstGeom prst="rect">
            <a:avLst/>
          </a:prstGeom>
        </p:spPr>
        <p:txBody>
          <a:bodyPr/>
          <a:lstStyle/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Make, Year, Model of Car: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Estimated total cost: 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Monthly Payment: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# of months to pay it off: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Link to car ad: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Gas expense: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Public Transportation cost if applicable:</a:t>
            </a:r>
            <a:endParaRPr sz="2280">
              <a:solidFill>
                <a:srgbClr val="363929"/>
              </a:solidFill>
            </a:endParaRPr>
          </a:p>
          <a:p>
            <a:pPr lvl="0" marL="514773" indent="-514773" defTabSz="347472">
              <a:spcBef>
                <a:spcPts val="30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363929"/>
                </a:solidFill>
              </a:rPr>
              <a:t>Description of public transportation system for the city you want to live in: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64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Fixed Expenses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Utilities: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TV/Internet: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Cell Phone, Land Line, or both: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Car Insurance: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School Loan Payment: $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70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Groceries and Health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Groceries: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Health Insurance: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Personal Care: $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8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76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Discretionary Spending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Clothing: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Entertainment: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Restaurant: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Credit cards: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Pets: $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7236966" y="2641600"/>
            <a:ext cx="4421635" cy="6045200"/>
            <a:chOff x="0" y="0"/>
            <a:chExt cx="4421633" cy="6045200"/>
          </a:xfrm>
        </p:grpSpPr>
        <p:pic>
          <p:nvPicPr>
            <p:cNvPr id="82" name="155138723_2910x1937.jpeg"/>
            <p:cNvPicPr/>
            <p:nvPr/>
          </p:nvPicPr>
          <p:blipFill>
            <a:blip r:embed="rId2">
              <a:extLst/>
            </a:blip>
            <a:srcRect l="26212" t="0" r="26212" b="0"/>
            <a:stretch>
              <a:fillRect/>
            </a:stretch>
          </p:blipFill>
          <p:spPr>
            <a:xfrm>
              <a:off x="203200" y="215900"/>
              <a:ext cx="4015234" cy="5613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421635" cy="6045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Savings and Giving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Short Term Savings: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Medium Term Savings: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Long Term Savings: $</a:t>
            </a:r>
            <a:endParaRPr sz="3000">
              <a:solidFill>
                <a:srgbClr val="363929"/>
              </a:solidFill>
            </a:endParaRPr>
          </a:p>
          <a:p>
            <a:pPr lvl="0" marL="677333" indent="-677333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Giving: $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363929"/>
      </a:dk1>
      <a:lt1>
        <a:srgbClr val="181039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rgbClr val="768893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6889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1039"/>
        </a:solidFill>
        <a:ln w="25400" cap="flat">
          <a:solidFill>
            <a:srgbClr val="768893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6889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Optima"/>
            <a:ea typeface="Optima"/>
            <a:cs typeface="Optima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