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7" r:id="rId4"/>
    <p:sldId id="259" r:id="rId5"/>
    <p:sldId id="261" r:id="rId6"/>
    <p:sldId id="262" r:id="rId7"/>
    <p:sldId id="260" r:id="rId8"/>
    <p:sldId id="266" r:id="rId9"/>
    <p:sldId id="264" r:id="rId10"/>
    <p:sldId id="265" r:id="rId11"/>
    <p:sldId id="267" r:id="rId12"/>
    <p:sldId id="257" r:id="rId13"/>
    <p:sldId id="272" r:id="rId14"/>
    <p:sldId id="273" r:id="rId15"/>
    <p:sldId id="274" r:id="rId16"/>
    <p:sldId id="269" r:id="rId17"/>
    <p:sldId id="271" r:id="rId18"/>
    <p:sldId id="270" r:id="rId19"/>
    <p:sldId id="263"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9" d="100"/>
          <a:sy n="69" d="100"/>
        </p:scale>
        <p:origin x="200" y="9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2DECD6-3D35-443E-B013-C9B694EC1C12}" type="datetimeFigureOut">
              <a:rPr lang="en-US" smtClean="0"/>
              <a:t>4/25/18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1892572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2DECD6-3D35-443E-B013-C9B694EC1C12}" type="datetimeFigureOut">
              <a:rPr lang="en-US" smtClean="0"/>
              <a:t>4/25/18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421015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2DECD6-3D35-443E-B013-C9B694EC1C12}" type="datetimeFigureOut">
              <a:rPr lang="en-US" smtClean="0"/>
              <a:t>4/25/18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226624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2DECD6-3D35-443E-B013-C9B694EC1C12}" type="datetimeFigureOut">
              <a:rPr lang="en-US" smtClean="0"/>
              <a:t>4/25/18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330163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2DECD6-3D35-443E-B013-C9B694EC1C12}" type="datetimeFigureOut">
              <a:rPr lang="en-US" smtClean="0"/>
              <a:t>4/25/18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167494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2DECD6-3D35-443E-B013-C9B694EC1C12}" type="datetimeFigureOut">
              <a:rPr lang="en-US" smtClean="0"/>
              <a:t>4/25/18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180789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2DECD6-3D35-443E-B013-C9B694EC1C12}" type="datetimeFigureOut">
              <a:rPr lang="en-US" smtClean="0"/>
              <a:t>4/25/18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196120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2DECD6-3D35-443E-B013-C9B694EC1C12}" type="datetimeFigureOut">
              <a:rPr lang="en-US" smtClean="0"/>
              <a:t>4/25/18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317672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DECD6-3D35-443E-B013-C9B694EC1C12}" type="datetimeFigureOut">
              <a:rPr lang="en-US" smtClean="0"/>
              <a:t>4/25/18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3356738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2DECD6-3D35-443E-B013-C9B694EC1C12}" type="datetimeFigureOut">
              <a:rPr lang="en-US" smtClean="0"/>
              <a:t>4/25/18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137848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2DECD6-3D35-443E-B013-C9B694EC1C12}" type="datetimeFigureOut">
              <a:rPr lang="en-US" smtClean="0"/>
              <a:t>4/25/18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60942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DECD6-3D35-443E-B013-C9B694EC1C12}" type="datetimeFigureOut">
              <a:rPr lang="en-US" smtClean="0"/>
              <a:t>4/25/18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A8053-BFCC-4C20-B10C-D9737B1F6A8F}" type="slidenum">
              <a:rPr lang="en-US" smtClean="0"/>
              <a:t>‹#›</a:t>
            </a:fld>
            <a:endParaRPr lang="en-US" dirty="0"/>
          </a:p>
        </p:txBody>
      </p:sp>
    </p:spTree>
    <p:extLst>
      <p:ext uri="{BB962C8B-B14F-4D97-AF65-F5344CB8AC3E}">
        <p14:creationId xmlns:p14="http://schemas.microsoft.com/office/powerpoint/2010/main" val="467551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familysecuritymatters.org/publications/detail/the-electoral-college-is-under-attack" TargetMode="External"/><Relationship Id="rId3" Type="http://schemas.openxmlformats.org/officeDocument/2006/relationships/hyperlink" Target="http://www.archives.gov/federal-register/electoral-college/about.html" TargetMode="External"/><Relationship Id="rId7" Type="http://schemas.openxmlformats.org/officeDocument/2006/relationships/hyperlink" Target="http://parade.com/470683/kmccleary/does-your-vote-count-a-look-into-the-electoral-college/" TargetMode="External"/><Relationship Id="rId2" Type="http://schemas.openxmlformats.org/officeDocument/2006/relationships/hyperlink" Target="http://www.uselectionatlas.org/" TargetMode="External"/><Relationship Id="rId1" Type="http://schemas.openxmlformats.org/officeDocument/2006/relationships/slideLayout" Target="../slideLayouts/slideLayout2.xml"/><Relationship Id="rId6" Type="http://schemas.openxmlformats.org/officeDocument/2006/relationships/hyperlink" Target="http://frontloading.blogspot.com/2012/11/2012-electoral-college-wrap-up-part-2.html" TargetMode="External"/><Relationship Id="rId5" Type="http://schemas.openxmlformats.org/officeDocument/2006/relationships/hyperlink" Target="https://en.wikipedia.org/wiki/Electoral_College_(United_States)#/media/File:ElectoralCollege2012.svg" TargetMode="External"/><Relationship Id="rId4" Type="http://schemas.openxmlformats.org/officeDocument/2006/relationships/hyperlink" Target="https://en.wikipedia.org/wiki/Electoral_College_(United_States)" TargetMode="External"/><Relationship Id="rId9" Type="http://schemas.openxmlformats.org/officeDocument/2006/relationships/hyperlink" Target="http://frankkuchar.com/why-the-electoral-college-part-i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31044"/>
            <a:ext cx="9144000" cy="1156813"/>
          </a:xfrm>
        </p:spPr>
        <p:txBody>
          <a:bodyPr/>
          <a:lstStyle/>
          <a:p>
            <a:r>
              <a:rPr lang="en-US" dirty="0"/>
              <a:t>THE ELECTORAL COLLEGE</a:t>
            </a:r>
          </a:p>
        </p:txBody>
      </p:sp>
      <p:sp>
        <p:nvSpPr>
          <p:cNvPr id="3" name="Subtitle 2"/>
          <p:cNvSpPr>
            <a:spLocks noGrp="1"/>
          </p:cNvSpPr>
          <p:nvPr>
            <p:ph type="subTitle" idx="1"/>
          </p:nvPr>
        </p:nvSpPr>
        <p:spPr>
          <a:xfrm>
            <a:off x="1524000" y="2279176"/>
            <a:ext cx="9144000" cy="378043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5855" y="2110602"/>
            <a:ext cx="7018646" cy="4080448"/>
          </a:xfrm>
          <a:prstGeom prst="rect">
            <a:avLst/>
          </a:prstGeom>
        </p:spPr>
      </p:pic>
    </p:spTree>
    <p:extLst>
      <p:ext uri="{BB962C8B-B14F-4D97-AF65-F5344CB8AC3E}">
        <p14:creationId xmlns:p14="http://schemas.microsoft.com/office/powerpoint/2010/main" val="2966357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Does the Electoral College still effectively select a President?	Issues of the debate</a:t>
            </a:r>
            <a:endParaRPr lang="en-US" dirty="0"/>
          </a:p>
        </p:txBody>
      </p:sp>
      <p:sp>
        <p:nvSpPr>
          <p:cNvPr id="3" name="Content Placeholder 2"/>
          <p:cNvSpPr>
            <a:spLocks noGrp="1"/>
          </p:cNvSpPr>
          <p:nvPr>
            <p:ph idx="1"/>
          </p:nvPr>
        </p:nvSpPr>
        <p:spPr/>
        <p:txBody>
          <a:bodyPr>
            <a:normAutofit/>
          </a:bodyPr>
          <a:lstStyle/>
          <a:p>
            <a:r>
              <a:rPr lang="en-US" dirty="0"/>
              <a:t>Electors are not required by the Constitution to pick the winner of the popular vote in their State. Some state have tried to address this through state and party rules. Electors who don’t vote for the candidate they are pledged are referred to as faithless electors.</a:t>
            </a:r>
          </a:p>
          <a:p>
            <a:r>
              <a:rPr lang="en-US" dirty="0"/>
              <a:t>If an election goes to the House of Representatives, House votes are by State, not by individuals, which gives smaller States a larger influence, even with fewer people. If a majority of State representatives cannot agree on a choice, the State loses its vote. The House vote also requires a majority of 26 States, this could be very difficult process.</a:t>
            </a:r>
          </a:p>
        </p:txBody>
      </p:sp>
    </p:spTree>
    <p:extLst>
      <p:ext uri="{BB962C8B-B14F-4D97-AF65-F5344CB8AC3E}">
        <p14:creationId xmlns:p14="http://schemas.microsoft.com/office/powerpoint/2010/main" val="3788996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Does the Electoral College still effectively select a President?	Issues of the debate</a:t>
            </a:r>
            <a:endParaRPr lang="en-US" dirty="0"/>
          </a:p>
        </p:txBody>
      </p:sp>
      <p:sp>
        <p:nvSpPr>
          <p:cNvPr id="3" name="Content Placeholder 2"/>
          <p:cNvSpPr>
            <a:spLocks noGrp="1"/>
          </p:cNvSpPr>
          <p:nvPr>
            <p:ph idx="1"/>
          </p:nvPr>
        </p:nvSpPr>
        <p:spPr/>
        <p:txBody>
          <a:bodyPr>
            <a:normAutofit/>
          </a:bodyPr>
          <a:lstStyle/>
          <a:p>
            <a:r>
              <a:rPr lang="en-US" dirty="0"/>
              <a:t>Proponents of the Electoral College believe that the system promotes Federalism and guarantees the roles of states in the process.</a:t>
            </a:r>
          </a:p>
          <a:p>
            <a:r>
              <a:rPr lang="en-US" dirty="0"/>
              <a:t>Proponents also identify the importance of the Electoral College in keeping all parts of the country involved in the process. They feel that the Electoral College forces candidates to pay attention to all states, especially in a close election.</a:t>
            </a:r>
          </a:p>
          <a:p>
            <a:r>
              <a:rPr lang="en-US" dirty="0"/>
              <a:t>Other proponents suggest that a direct popular vote election might actually add to the costs of campaigning since the state boundaries would not longer be relevant. There is also an increased likelihood of voter fraud.</a:t>
            </a:r>
          </a:p>
        </p:txBody>
      </p:sp>
    </p:spTree>
    <p:extLst>
      <p:ext uri="{BB962C8B-B14F-4D97-AF65-F5344CB8AC3E}">
        <p14:creationId xmlns:p14="http://schemas.microsoft.com/office/powerpoint/2010/main" val="1617159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187325"/>
            <a:ext cx="3932237" cy="1600200"/>
          </a:xfrm>
        </p:spPr>
        <p:txBody>
          <a:bodyPr/>
          <a:lstStyle/>
          <a:p>
            <a:r>
              <a:rPr lang="en-US" dirty="0">
                <a:solidFill>
                  <a:srgbClr val="FF0000"/>
                </a:solidFill>
              </a:rPr>
              <a:t>Why did the Framers decide to use the Electoral College?</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8207" r="8207"/>
          <a:stretch>
            <a:fillRect/>
          </a:stretch>
        </p:blipFill>
        <p:spPr>
          <a:xfrm>
            <a:off x="7058625" y="2057400"/>
            <a:ext cx="4487831" cy="3543632"/>
          </a:xfrm>
        </p:spPr>
      </p:pic>
      <p:sp>
        <p:nvSpPr>
          <p:cNvPr id="6" name="Text Placeholder 5"/>
          <p:cNvSpPr>
            <a:spLocks noGrp="1"/>
          </p:cNvSpPr>
          <p:nvPr>
            <p:ph type="body" sz="half" idx="2"/>
          </p:nvPr>
        </p:nvSpPr>
        <p:spPr>
          <a:xfrm>
            <a:off x="839788" y="2057400"/>
            <a:ext cx="5601955" cy="4070445"/>
          </a:xfrm>
        </p:spPr>
        <p:txBody>
          <a:bodyPr>
            <a:normAutofit/>
          </a:bodyPr>
          <a:lstStyle/>
          <a:p>
            <a:r>
              <a:rPr lang="en-US" sz="2400" dirty="0"/>
              <a:t>The Framers of the Constitution debated whether to have the President chosen by Congress or by the popular of the people.</a:t>
            </a:r>
          </a:p>
          <a:p>
            <a:pPr marL="285750" indent="-285750">
              <a:buFont typeface="Arial" panose="020B0604020202020204" pitchFamily="34" charset="0"/>
              <a:buChar char="•"/>
            </a:pPr>
            <a:r>
              <a:rPr lang="en-US" sz="2400" dirty="0"/>
              <a:t>Opponents of congressional selection felt the separation of powers between the executive and legislative branches would be violated.</a:t>
            </a:r>
          </a:p>
          <a:p>
            <a:pPr marL="285750" indent="-285750">
              <a:buFont typeface="Arial" panose="020B0604020202020204" pitchFamily="34" charset="0"/>
              <a:buChar char="•"/>
            </a:pPr>
            <a:r>
              <a:rPr lang="en-US" sz="2400" dirty="0"/>
              <a:t>Opponents of the popular election felt that the people would not know enough about the candidates to make wise choices.</a:t>
            </a:r>
          </a:p>
        </p:txBody>
      </p:sp>
    </p:spTree>
    <p:extLst>
      <p:ext uri="{BB962C8B-B14F-4D97-AF65-F5344CB8AC3E}">
        <p14:creationId xmlns:p14="http://schemas.microsoft.com/office/powerpoint/2010/main" val="582675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A437B1CA-C61A-F94D-BD9D-B42A1D5CCC5B}"/>
              </a:ext>
            </a:extLst>
          </p:cNvPr>
          <p:cNvSpPr txBox="1">
            <a:spLocks noChangeArrowheads="1"/>
          </p:cNvSpPr>
          <p:nvPr/>
        </p:nvSpPr>
        <p:spPr bwMode="auto">
          <a:xfrm>
            <a:off x="1752600" y="1600200"/>
            <a:ext cx="5715000" cy="2554288"/>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dirty="0">
                <a:latin typeface="Arial" charset="0"/>
                <a:ea typeface="ＭＳ Ｐゴシック" charset="0"/>
              </a:rPr>
              <a:t>The Electoral College gives disproportionate voting power to the states, favoring the smaller states with more Electoral votes per person. </a:t>
            </a:r>
          </a:p>
        </p:txBody>
      </p:sp>
      <p:sp>
        <p:nvSpPr>
          <p:cNvPr id="12290" name="TextBox 5">
            <a:extLst>
              <a:ext uri="{FF2B5EF4-FFF2-40B4-BE49-F238E27FC236}">
                <a16:creationId xmlns:a16="http://schemas.microsoft.com/office/drawing/2014/main" id="{7508B847-B79E-7648-8B53-B1D4AD6F315B}"/>
              </a:ext>
            </a:extLst>
          </p:cNvPr>
          <p:cNvSpPr txBox="1">
            <a:spLocks noChangeArrowheads="1"/>
          </p:cNvSpPr>
          <p:nvPr/>
        </p:nvSpPr>
        <p:spPr bwMode="auto">
          <a:xfrm>
            <a:off x="1905000" y="304800"/>
            <a:ext cx="5486400" cy="584200"/>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a:t>Against the Electoral College</a:t>
            </a:r>
          </a:p>
        </p:txBody>
      </p:sp>
    </p:spTree>
    <p:extLst>
      <p:ext uri="{BB962C8B-B14F-4D97-AF65-F5344CB8AC3E}">
        <p14:creationId xmlns:p14="http://schemas.microsoft.com/office/powerpoint/2010/main" val="4086061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a:extLst>
              <a:ext uri="{FF2B5EF4-FFF2-40B4-BE49-F238E27FC236}">
                <a16:creationId xmlns:a16="http://schemas.microsoft.com/office/drawing/2014/main" id="{FC2F663D-62D2-5F41-AB6E-97A0C5DCABBD}"/>
              </a:ext>
            </a:extLst>
          </p:cNvPr>
          <p:cNvSpPr txBox="1">
            <a:spLocks noChangeArrowheads="1"/>
          </p:cNvSpPr>
          <p:nvPr/>
        </p:nvSpPr>
        <p:spPr bwMode="auto">
          <a:xfrm>
            <a:off x="4800600" y="1676401"/>
            <a:ext cx="4876800" cy="2062163"/>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dirty="0">
                <a:latin typeface="Arial" charset="0"/>
                <a:ea typeface="ＭＳ Ｐゴシック" charset="0"/>
              </a:rPr>
              <a:t>Without the Electoral college, politicians would only focus on the big states and major cities. </a:t>
            </a:r>
          </a:p>
        </p:txBody>
      </p:sp>
      <p:sp>
        <p:nvSpPr>
          <p:cNvPr id="13314" name="TextBox 4">
            <a:extLst>
              <a:ext uri="{FF2B5EF4-FFF2-40B4-BE49-F238E27FC236}">
                <a16:creationId xmlns:a16="http://schemas.microsoft.com/office/drawing/2014/main" id="{F92A2EF8-2C17-2041-ADE2-7BE146D88564}"/>
              </a:ext>
            </a:extLst>
          </p:cNvPr>
          <p:cNvSpPr txBox="1">
            <a:spLocks noChangeArrowheads="1"/>
          </p:cNvSpPr>
          <p:nvPr/>
        </p:nvSpPr>
        <p:spPr bwMode="auto">
          <a:xfrm>
            <a:off x="4876800" y="381000"/>
            <a:ext cx="4724400" cy="58420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a:t>For the Electoral College</a:t>
            </a:r>
          </a:p>
        </p:txBody>
      </p:sp>
    </p:spTree>
    <p:extLst>
      <p:ext uri="{BB962C8B-B14F-4D97-AF65-F5344CB8AC3E}">
        <p14:creationId xmlns:p14="http://schemas.microsoft.com/office/powerpoint/2010/main" val="602354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a:extLst>
              <a:ext uri="{FF2B5EF4-FFF2-40B4-BE49-F238E27FC236}">
                <a16:creationId xmlns:a16="http://schemas.microsoft.com/office/drawing/2014/main" id="{471FA218-CCFB-FB44-A3CC-F9076926AFA3}"/>
              </a:ext>
            </a:extLst>
          </p:cNvPr>
          <p:cNvSpPr txBox="1">
            <a:spLocks noChangeArrowheads="1"/>
          </p:cNvSpPr>
          <p:nvPr/>
        </p:nvSpPr>
        <p:spPr bwMode="auto">
          <a:xfrm>
            <a:off x="1828800" y="1295400"/>
            <a:ext cx="5562600" cy="4032250"/>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Since the Electoral College allocates each state</a:t>
            </a:r>
            <a:r>
              <a:rPr lang="ja-JP" altLang="en-US" sz="3200"/>
              <a:t>’</a:t>
            </a:r>
            <a:r>
              <a:rPr lang="en-US" altLang="ja-JP" sz="3200"/>
              <a:t>s votes (except Maine and Nebraska) in a </a:t>
            </a:r>
            <a:r>
              <a:rPr lang="en-US" altLang="ja-JP" sz="3200" b="1" i="1" u="sng"/>
              <a:t>winner-take-all</a:t>
            </a:r>
            <a:r>
              <a:rPr lang="en-US" altLang="ja-JP" sz="3200"/>
              <a:t> method, there is no reason for a candidate to campaign in a state that already favors them or their opponent. </a:t>
            </a:r>
            <a:endParaRPr lang="en-US" altLang="en-US" sz="3200"/>
          </a:p>
        </p:txBody>
      </p:sp>
      <p:sp>
        <p:nvSpPr>
          <p:cNvPr id="14338" name="TextBox 4">
            <a:extLst>
              <a:ext uri="{FF2B5EF4-FFF2-40B4-BE49-F238E27FC236}">
                <a16:creationId xmlns:a16="http://schemas.microsoft.com/office/drawing/2014/main" id="{3F4E0872-D374-5A49-A5F6-DD515E59AE5B}"/>
              </a:ext>
            </a:extLst>
          </p:cNvPr>
          <p:cNvSpPr txBox="1">
            <a:spLocks noChangeArrowheads="1"/>
          </p:cNvSpPr>
          <p:nvPr/>
        </p:nvSpPr>
        <p:spPr bwMode="auto">
          <a:xfrm>
            <a:off x="1905000" y="304800"/>
            <a:ext cx="5486400" cy="584200"/>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a:t>Against the Electoral College</a:t>
            </a:r>
          </a:p>
        </p:txBody>
      </p:sp>
    </p:spTree>
    <p:extLst>
      <p:ext uri="{BB962C8B-B14F-4D97-AF65-F5344CB8AC3E}">
        <p14:creationId xmlns:p14="http://schemas.microsoft.com/office/powerpoint/2010/main" val="2944819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ext Box 6">
            <a:extLst>
              <a:ext uri="{FF2B5EF4-FFF2-40B4-BE49-F238E27FC236}">
                <a16:creationId xmlns:a16="http://schemas.microsoft.com/office/drawing/2014/main" id="{052347A7-B6E3-9D48-809D-CAE5CB4852EA}"/>
              </a:ext>
            </a:extLst>
          </p:cNvPr>
          <p:cNvSpPr txBox="1">
            <a:spLocks noChangeArrowheads="1"/>
          </p:cNvSpPr>
          <p:nvPr/>
        </p:nvSpPr>
        <p:spPr bwMode="auto">
          <a:xfrm>
            <a:off x="4876800" y="1143001"/>
            <a:ext cx="4724400" cy="5508625"/>
          </a:xfrm>
          <a:prstGeom prst="rect">
            <a:avLst/>
          </a:prstGeom>
          <a:solidFill>
            <a:schemeClr val="fo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dirty="0">
                <a:latin typeface="Arial" charset="0"/>
                <a:ea typeface="ＭＳ Ｐゴシック" charset="0"/>
              </a:rPr>
              <a:t>The Electoral College was established to prevent the people from making "uneducated" decisions. The founders feared the easily-swayed opinions of the public and designed the Electoral College as a protection from the easily-swayed public. </a:t>
            </a:r>
          </a:p>
        </p:txBody>
      </p:sp>
      <p:sp>
        <p:nvSpPr>
          <p:cNvPr id="15362" name="TextBox 4">
            <a:extLst>
              <a:ext uri="{FF2B5EF4-FFF2-40B4-BE49-F238E27FC236}">
                <a16:creationId xmlns:a16="http://schemas.microsoft.com/office/drawing/2014/main" id="{D4B02412-132B-6645-AC6D-3EAA8AB91766}"/>
              </a:ext>
            </a:extLst>
          </p:cNvPr>
          <p:cNvSpPr txBox="1">
            <a:spLocks noChangeArrowheads="1"/>
          </p:cNvSpPr>
          <p:nvPr/>
        </p:nvSpPr>
        <p:spPr bwMode="auto">
          <a:xfrm>
            <a:off x="4876800" y="381000"/>
            <a:ext cx="4724400" cy="58420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a:t>For the Electoral College</a:t>
            </a:r>
          </a:p>
        </p:txBody>
      </p:sp>
    </p:spTree>
    <p:extLst>
      <p:ext uri="{BB962C8B-B14F-4D97-AF65-F5344CB8AC3E}">
        <p14:creationId xmlns:p14="http://schemas.microsoft.com/office/powerpoint/2010/main" val="3927643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72C5AEBE-431F-F841-B7B7-0D0ADBF63A1C}"/>
              </a:ext>
            </a:extLst>
          </p:cNvPr>
          <p:cNvSpPr txBox="1">
            <a:spLocks noChangeArrowheads="1"/>
          </p:cNvSpPr>
          <p:nvPr/>
        </p:nvSpPr>
        <p:spPr bwMode="auto">
          <a:xfrm>
            <a:off x="1905000" y="1219201"/>
            <a:ext cx="5410200" cy="3046413"/>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The Electoral College inadvertently reinforces this two party system, where third parties cannot enter the race without being tagged as </a:t>
            </a:r>
            <a:r>
              <a:rPr lang="ja-JP" altLang="en-US" sz="3200"/>
              <a:t>“</a:t>
            </a:r>
            <a:r>
              <a:rPr lang="en-US" altLang="ja-JP" sz="3200"/>
              <a:t>spoilers.</a:t>
            </a:r>
            <a:r>
              <a:rPr lang="ja-JP" altLang="en-US" sz="3200"/>
              <a:t>”</a:t>
            </a:r>
            <a:r>
              <a:rPr lang="en-US" altLang="ja-JP" sz="3200"/>
              <a:t> </a:t>
            </a:r>
            <a:endParaRPr lang="en-US" altLang="en-US" sz="3200"/>
          </a:p>
        </p:txBody>
      </p:sp>
      <p:sp>
        <p:nvSpPr>
          <p:cNvPr id="16386" name="TextBox 4">
            <a:extLst>
              <a:ext uri="{FF2B5EF4-FFF2-40B4-BE49-F238E27FC236}">
                <a16:creationId xmlns:a16="http://schemas.microsoft.com/office/drawing/2014/main" id="{C95C536D-3394-BE4C-B091-288CF9DF293C}"/>
              </a:ext>
            </a:extLst>
          </p:cNvPr>
          <p:cNvSpPr txBox="1">
            <a:spLocks noChangeArrowheads="1"/>
          </p:cNvSpPr>
          <p:nvPr/>
        </p:nvSpPr>
        <p:spPr bwMode="auto">
          <a:xfrm>
            <a:off x="1905000" y="304800"/>
            <a:ext cx="5486400" cy="584200"/>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a:t>Against the Electoral College</a:t>
            </a:r>
          </a:p>
        </p:txBody>
      </p:sp>
    </p:spTree>
    <p:extLst>
      <p:ext uri="{BB962C8B-B14F-4D97-AF65-F5344CB8AC3E}">
        <p14:creationId xmlns:p14="http://schemas.microsoft.com/office/powerpoint/2010/main" val="2826227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DC793ACA-3B98-9D4F-BC7E-FB291842D839}"/>
              </a:ext>
            </a:extLst>
          </p:cNvPr>
          <p:cNvSpPr txBox="1">
            <a:spLocks noChangeArrowheads="1"/>
          </p:cNvSpPr>
          <p:nvPr/>
        </p:nvSpPr>
        <p:spPr bwMode="auto">
          <a:xfrm>
            <a:off x="2286000" y="1600201"/>
            <a:ext cx="7772400" cy="2246313"/>
          </a:xfrm>
          <a:prstGeom prst="rect">
            <a:avLst/>
          </a:prstGeom>
          <a:solidFill>
            <a:srgbClr val="FFFF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b="1" dirty="0">
                <a:latin typeface="Arial" charset="0"/>
                <a:ea typeface="ＭＳ Ｐゴシック" charset="0"/>
              </a:rPr>
              <a:t>Something to Consider</a:t>
            </a:r>
          </a:p>
          <a:p>
            <a:pPr>
              <a:spcBef>
                <a:spcPct val="50000"/>
              </a:spcBef>
              <a:defRPr/>
            </a:pPr>
            <a:endParaRPr lang="en-US" sz="2800" b="1" dirty="0">
              <a:latin typeface="Arial" charset="0"/>
              <a:ea typeface="ＭＳ Ｐゴシック" charset="0"/>
            </a:endParaRPr>
          </a:p>
          <a:p>
            <a:pPr>
              <a:spcBef>
                <a:spcPct val="50000"/>
              </a:spcBef>
              <a:defRPr/>
            </a:pPr>
            <a:r>
              <a:rPr lang="en-US" sz="2800" b="1" dirty="0">
                <a:latin typeface="Arial" charset="0"/>
                <a:ea typeface="ＭＳ Ｐゴシック" charset="0"/>
              </a:rPr>
              <a:t>Presidency Can Be Won Without a Majority of the Popular Vote !</a:t>
            </a:r>
            <a:endParaRPr lang="en-US" dirty="0">
              <a:latin typeface="Arial" charset="0"/>
              <a:ea typeface="ＭＳ Ｐゴシック" charset="0"/>
            </a:endParaRPr>
          </a:p>
        </p:txBody>
      </p:sp>
    </p:spTree>
    <p:extLst>
      <p:ext uri="{BB962C8B-B14F-4D97-AF65-F5344CB8AC3E}">
        <p14:creationId xmlns:p14="http://schemas.microsoft.com/office/powerpoint/2010/main" val="273942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838200" y="365125"/>
            <a:ext cx="4675496" cy="1325563"/>
          </a:xfrm>
        </p:spPr>
        <p:txBody>
          <a:bodyPr/>
          <a:lstStyle/>
          <a:p>
            <a:r>
              <a:rPr lang="en-US" dirty="0">
                <a:solidFill>
                  <a:srgbClr val="FF0000"/>
                </a:solidFill>
              </a:rPr>
              <a:t>What do you think?</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19312" y="2691606"/>
            <a:ext cx="2619375" cy="2619375"/>
          </a:xfrm>
        </p:spPr>
      </p:pic>
      <p:sp>
        <p:nvSpPr>
          <p:cNvPr id="11" name="Content Placeholder 10"/>
          <p:cNvSpPr>
            <a:spLocks noGrp="1"/>
          </p:cNvSpPr>
          <p:nvPr>
            <p:ph sz="half" idx="2"/>
          </p:nvPr>
        </p:nvSpPr>
        <p:spPr>
          <a:xfrm>
            <a:off x="5813946" y="518615"/>
            <a:ext cx="5539854" cy="5658349"/>
          </a:xfrm>
        </p:spPr>
        <p:txBody>
          <a:bodyPr>
            <a:normAutofit fontScale="85000" lnSpcReduction="20000"/>
          </a:bodyPr>
          <a:lstStyle/>
          <a:p>
            <a:r>
              <a:rPr lang="en-US" dirty="0"/>
              <a:t>There have been over 700 suggestions in our history on potential changes to the electoral college system.</a:t>
            </a:r>
          </a:p>
          <a:p>
            <a:r>
              <a:rPr lang="en-US" dirty="0"/>
              <a:t>Among proposals include a district plan that would let every State congressional district select its own electors by popular vote. Another plan called the proportional plan would give each candidate a share of the electoral vote equal to the popular vote share received in the state. These would not guarantee the popular votes winner would win. Others want a popular vote plan; some are suggesting a plan that would keep the Electoral College but would require state give electors to the popular vote winner (National Popular Vote plan)</a:t>
            </a:r>
          </a:p>
          <a:p>
            <a:r>
              <a:rPr lang="en-US" dirty="0"/>
              <a:t>A complete change to a popular vote eliminating the Electoral College would require a constitutional amendment.</a:t>
            </a:r>
          </a:p>
        </p:txBody>
      </p:sp>
    </p:spTree>
    <p:extLst>
      <p:ext uri="{BB962C8B-B14F-4D97-AF65-F5344CB8AC3E}">
        <p14:creationId xmlns:p14="http://schemas.microsoft.com/office/powerpoint/2010/main" val="3837632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What is the electoral college and how are electors chosen?</a:t>
            </a:r>
          </a:p>
        </p:txBody>
      </p:sp>
      <p:sp>
        <p:nvSpPr>
          <p:cNvPr id="3" name="Content Placeholder 2"/>
          <p:cNvSpPr>
            <a:spLocks noGrp="1"/>
          </p:cNvSpPr>
          <p:nvPr>
            <p:ph idx="1"/>
          </p:nvPr>
        </p:nvSpPr>
        <p:spPr/>
        <p:txBody>
          <a:bodyPr>
            <a:normAutofit lnSpcReduction="10000"/>
          </a:bodyPr>
          <a:lstStyle/>
          <a:p>
            <a:r>
              <a:rPr lang="en-US" dirty="0"/>
              <a:t>The electoral college is a group of people chosen from each State and the District of Columbia to formally select the President and Vice President.</a:t>
            </a:r>
          </a:p>
          <a:p>
            <a:r>
              <a:rPr lang="en-US" dirty="0"/>
              <a:t>A presidential elector is one person of the electoral college group who cast the formal votes that choose the President and the Vice President. Electors are chosen by the results of the State popular vote on election day.</a:t>
            </a:r>
          </a:p>
          <a:p>
            <a:r>
              <a:rPr lang="en-US" dirty="0"/>
              <a:t>The Framers expected electors to use their own judgment, however most electors today are expected to vote for their party’s candidates. Political parties are greatly responsible for the selection of electors today.</a:t>
            </a:r>
          </a:p>
          <a:p>
            <a:pPr marL="0" indent="0">
              <a:buNone/>
            </a:pPr>
            <a:endParaRPr lang="en-US" dirty="0"/>
          </a:p>
        </p:txBody>
      </p:sp>
    </p:spTree>
    <p:extLst>
      <p:ext uri="{BB962C8B-B14F-4D97-AF65-F5344CB8AC3E}">
        <p14:creationId xmlns:p14="http://schemas.microsoft.com/office/powerpoint/2010/main" val="1350852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FF0000"/>
                </a:solidFill>
              </a:rPr>
              <a:t>References</a:t>
            </a:r>
          </a:p>
        </p:txBody>
      </p:sp>
      <p:sp>
        <p:nvSpPr>
          <p:cNvPr id="6" name="Content Placeholder 5"/>
          <p:cNvSpPr>
            <a:spLocks noGrp="1"/>
          </p:cNvSpPr>
          <p:nvPr>
            <p:ph idx="1"/>
          </p:nvPr>
        </p:nvSpPr>
        <p:spPr>
          <a:xfrm>
            <a:off x="838200" y="1460310"/>
            <a:ext cx="10515600" cy="4716653"/>
          </a:xfrm>
        </p:spPr>
        <p:txBody>
          <a:bodyPr>
            <a:normAutofit fontScale="77500" lnSpcReduction="20000"/>
          </a:bodyPr>
          <a:lstStyle/>
          <a:p>
            <a:r>
              <a:rPr lang="en-US" dirty="0"/>
              <a:t>Information: McClenaghan, William A. </a:t>
            </a:r>
            <a:r>
              <a:rPr lang="en-US" i="1" dirty="0"/>
              <a:t>Magruder’s American Government</a:t>
            </a:r>
            <a:r>
              <a:rPr lang="en-US" dirty="0"/>
              <a:t>. Upper Saddle River, New Jersey: Pearson, 2013.</a:t>
            </a:r>
          </a:p>
          <a:p>
            <a:r>
              <a:rPr lang="en-US" dirty="0"/>
              <a:t>Additional Information: Dave Leip’s Atlas of U.S. Presidential Elections, </a:t>
            </a:r>
            <a:r>
              <a:rPr lang="en-US" dirty="0">
                <a:hlinkClick r:id="rId2"/>
              </a:rPr>
              <a:t>http://www.uselectionatlas.org</a:t>
            </a:r>
            <a:r>
              <a:rPr lang="en-US" dirty="0"/>
              <a:t>; National Archives and Records Administration-U.S. Electoral College, </a:t>
            </a:r>
            <a:r>
              <a:rPr lang="en-US" dirty="0">
                <a:hlinkClick r:id="rId3"/>
              </a:rPr>
              <a:t>http://www.archives.gov/federal-register/electoral-college/about.html</a:t>
            </a:r>
            <a:endParaRPr lang="en-US" dirty="0"/>
          </a:p>
          <a:p>
            <a:r>
              <a:rPr lang="en-US" dirty="0"/>
              <a:t>Images provided by:</a:t>
            </a:r>
          </a:p>
          <a:p>
            <a:pPr lvl="1"/>
            <a:r>
              <a:rPr lang="en-US" dirty="0">
                <a:hlinkClick r:id="rId4"/>
              </a:rPr>
              <a:t>https://en.wikipedia.org/wiki/Electoral_College_(United_States)</a:t>
            </a:r>
            <a:endParaRPr lang="en-US" dirty="0"/>
          </a:p>
          <a:p>
            <a:pPr lvl="1"/>
            <a:r>
              <a:rPr lang="en-US" dirty="0">
                <a:hlinkClick r:id="rId5"/>
              </a:rPr>
              <a:t>https://en.wikipedia.org/wiki/Electoral_College_(United_States)#/media/File:ElectoralCollege2012.svg</a:t>
            </a:r>
            <a:endParaRPr lang="en-US" dirty="0"/>
          </a:p>
          <a:p>
            <a:pPr lvl="1"/>
            <a:r>
              <a:rPr lang="en-US" dirty="0">
                <a:hlinkClick r:id="rId6"/>
              </a:rPr>
              <a:t>http://frontloading.blogspot.com/2012/11/2012-electoral-college-wrap-up-part-2.html</a:t>
            </a:r>
            <a:endParaRPr lang="en-US" dirty="0"/>
          </a:p>
          <a:p>
            <a:pPr lvl="1"/>
            <a:r>
              <a:rPr lang="en-US" dirty="0">
                <a:hlinkClick r:id="rId7"/>
              </a:rPr>
              <a:t>http://parade.com/470683/kmccleary/does-your-vote-count-a-look-into-the-electoral-college/</a:t>
            </a:r>
            <a:endParaRPr lang="en-US" dirty="0"/>
          </a:p>
          <a:p>
            <a:pPr lvl="1"/>
            <a:r>
              <a:rPr lang="en-US" dirty="0">
                <a:hlinkClick r:id="rId8"/>
              </a:rPr>
              <a:t>http://www.familysecuritymatters.org/publications/detail/the-electoral-college-is-under-attack</a:t>
            </a:r>
            <a:endParaRPr lang="en-US" dirty="0"/>
          </a:p>
          <a:p>
            <a:pPr lvl="1"/>
            <a:r>
              <a:rPr lang="en-US" dirty="0">
                <a:hlinkClick r:id="rId9"/>
              </a:rPr>
              <a:t>http://frankkuchar.com/why-the-electoral-college-part-ii/</a:t>
            </a:r>
            <a:endParaRPr lang="en-US" dirty="0"/>
          </a:p>
          <a:p>
            <a:pPr lvl="1"/>
            <a:r>
              <a:rPr lang="en-US" dirty="0">
                <a:hlinkClick r:id="rId7"/>
              </a:rPr>
              <a:t>http://parade.com/470683/kmccleary/does-your-vote-count-a-look-into-the-electoral-college/</a:t>
            </a:r>
            <a:endParaRPr lang="en-US" dirty="0"/>
          </a:p>
          <a:p>
            <a:pPr lvl="1"/>
            <a:endParaRPr lang="en-US" dirty="0"/>
          </a:p>
        </p:txBody>
      </p:sp>
    </p:spTree>
    <p:extLst>
      <p:ext uri="{BB962C8B-B14F-4D97-AF65-F5344CB8AC3E}">
        <p14:creationId xmlns:p14="http://schemas.microsoft.com/office/powerpoint/2010/main" val="2382611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a:extLst>
              <a:ext uri="{FF2B5EF4-FFF2-40B4-BE49-F238E27FC236}">
                <a16:creationId xmlns:a16="http://schemas.microsoft.com/office/drawing/2014/main" id="{F0189586-880C-7946-A435-98D156DC197D}"/>
              </a:ext>
            </a:extLst>
          </p:cNvPr>
          <p:cNvSpPr>
            <a:spLocks noGrp="1" noChangeArrowheads="1"/>
          </p:cNvSpPr>
          <p:nvPr>
            <p:ph type="title"/>
          </p:nvPr>
        </p:nvSpPr>
        <p:spPr>
          <a:xfrm>
            <a:off x="1752600" y="457200"/>
            <a:ext cx="8763000" cy="914400"/>
          </a:xfrm>
        </p:spPr>
        <p:txBody>
          <a:bodyPr>
            <a:normAutofit fontScale="90000"/>
          </a:bodyPr>
          <a:lstStyle/>
          <a:p>
            <a:pPr>
              <a:defRPr/>
            </a:pPr>
            <a:r>
              <a:rPr lang="en-US" sz="6000" dirty="0">
                <a:latin typeface="Arial Black" panose="020B0A04020102020204" pitchFamily="34" charset="0"/>
              </a:rPr>
              <a:t>Who are the Electors?</a:t>
            </a:r>
          </a:p>
        </p:txBody>
      </p:sp>
      <p:sp>
        <p:nvSpPr>
          <p:cNvPr id="12294" name="Rectangle 7">
            <a:extLst>
              <a:ext uri="{FF2B5EF4-FFF2-40B4-BE49-F238E27FC236}">
                <a16:creationId xmlns:a16="http://schemas.microsoft.com/office/drawing/2014/main" id="{D422FEB2-3532-FC4F-8246-1252CCF8E004}"/>
              </a:ext>
            </a:extLst>
          </p:cNvPr>
          <p:cNvSpPr>
            <a:spLocks noGrp="1" noChangeArrowheads="1"/>
          </p:cNvSpPr>
          <p:nvPr>
            <p:ph sz="quarter" idx="1"/>
          </p:nvPr>
        </p:nvSpPr>
        <p:spPr>
          <a:xfrm>
            <a:off x="429207" y="1343024"/>
            <a:ext cx="11532637" cy="5514976"/>
          </a:xfrm>
        </p:spPr>
        <p:txBody>
          <a:bodyPr>
            <a:normAutofit/>
          </a:bodyPr>
          <a:lstStyle/>
          <a:p>
            <a:pPr eaLnBrk="1" hangingPunct="1">
              <a:lnSpc>
                <a:spcPct val="90000"/>
              </a:lnSpc>
              <a:defRPr/>
            </a:pPr>
            <a:r>
              <a:rPr lang="en-US" altLang="en-US" sz="2600" b="1" dirty="0">
                <a:latin typeface="Arial Black" panose="020B0A04020102020204" pitchFamily="34" charset="0"/>
              </a:rPr>
              <a:t>Electors are individuals selected in each state to officially cast that state’s electoral votes. </a:t>
            </a:r>
            <a:r>
              <a:rPr lang="en-US" sz="2600" dirty="0"/>
              <a:t>The electors are usually state-elected officials, party leaders, or people with a strong affiliation with the Presidential candidates.</a:t>
            </a:r>
            <a:endParaRPr lang="en-US" altLang="en-US" sz="2600" b="1" dirty="0">
              <a:latin typeface="Arial Black" panose="020B0A04020102020204" pitchFamily="34" charset="0"/>
            </a:endParaRPr>
          </a:p>
          <a:p>
            <a:pPr eaLnBrk="1" hangingPunct="1">
              <a:lnSpc>
                <a:spcPct val="90000"/>
              </a:lnSpc>
              <a:defRPr/>
            </a:pPr>
            <a:endParaRPr lang="en-US" altLang="en-US" sz="2600" b="1" dirty="0">
              <a:latin typeface="Arial Black" panose="020B0A04020102020204" pitchFamily="34" charset="0"/>
            </a:endParaRPr>
          </a:p>
          <a:p>
            <a:pPr eaLnBrk="1" hangingPunct="1">
              <a:lnSpc>
                <a:spcPct val="90000"/>
              </a:lnSpc>
              <a:defRPr/>
            </a:pPr>
            <a:r>
              <a:rPr lang="en-US" altLang="en-US" sz="2600" b="1" dirty="0">
                <a:latin typeface="Arial Black" panose="020B0A04020102020204" pitchFamily="34" charset="0"/>
              </a:rPr>
              <a:t>The Framers anticipated that electors would be state leaders who would exercise good judgment.</a:t>
            </a:r>
          </a:p>
          <a:p>
            <a:pPr eaLnBrk="1" hangingPunct="1">
              <a:lnSpc>
                <a:spcPct val="90000"/>
              </a:lnSpc>
              <a:defRPr/>
            </a:pPr>
            <a:endParaRPr lang="en-US" altLang="en-US" sz="2600" b="1" dirty="0">
              <a:latin typeface="Arial Black" panose="020B0A04020102020204" pitchFamily="34" charset="0"/>
            </a:endParaRPr>
          </a:p>
          <a:p>
            <a:pPr eaLnBrk="1" hangingPunct="1">
              <a:lnSpc>
                <a:spcPct val="90000"/>
              </a:lnSpc>
              <a:defRPr/>
            </a:pPr>
            <a:r>
              <a:rPr lang="en-US" altLang="en-US" sz="2600" b="1" dirty="0">
                <a:latin typeface="Arial Black" panose="020B0A04020102020204" pitchFamily="34" charset="0"/>
              </a:rPr>
              <a:t>Today, party leaders select electors who are typically long-time party activists.</a:t>
            </a:r>
          </a:p>
          <a:p>
            <a:pPr eaLnBrk="1" hangingPunct="1">
              <a:lnSpc>
                <a:spcPct val="90000"/>
              </a:lnSpc>
              <a:defRPr/>
            </a:pPr>
            <a:endParaRPr lang="en-US" altLang="en-US" sz="2600" b="1" dirty="0">
              <a:latin typeface="Arial Black" panose="020B0A04020102020204" pitchFamily="34" charset="0"/>
            </a:endParaRPr>
          </a:p>
          <a:p>
            <a:pPr eaLnBrk="1" hangingPunct="1">
              <a:lnSpc>
                <a:spcPct val="90000"/>
              </a:lnSpc>
              <a:defRPr/>
            </a:pPr>
            <a:r>
              <a:rPr lang="en-US" altLang="en-US" sz="2600" b="1" dirty="0">
                <a:latin typeface="Arial Black" panose="020B0A04020102020204" pitchFamily="34" charset="0"/>
              </a:rPr>
              <a:t>Electors almost always vote for their party’s candidates.</a:t>
            </a:r>
          </a:p>
          <a:p>
            <a:pPr eaLnBrk="1" hangingPunct="1">
              <a:lnSpc>
                <a:spcPct val="90000"/>
              </a:lnSpc>
              <a:defRPr/>
            </a:pPr>
            <a:endParaRPr lang="en-US" altLang="en-US" sz="2600" b="1" dirty="0">
              <a:latin typeface="Garamond" pitchFamily="18" charset="0"/>
            </a:endParaRPr>
          </a:p>
          <a:p>
            <a:pPr eaLnBrk="1" hangingPunct="1">
              <a:lnSpc>
                <a:spcPct val="90000"/>
              </a:lnSpc>
              <a:defRPr/>
            </a:pPr>
            <a:endParaRPr lang="en-US" altLang="en-US" sz="2600" b="1" dirty="0">
              <a:latin typeface="Garamond" pitchFamily="18" charset="0"/>
            </a:endParaRPr>
          </a:p>
          <a:p>
            <a:pPr marL="0" indent="0">
              <a:buNone/>
              <a:defRPr/>
            </a:pPr>
            <a:endParaRPr lang="en-US" altLang="en-US" b="1" dirty="0">
              <a:latin typeface="Garamond" pitchFamily="18" charset="0"/>
            </a:endParaRPr>
          </a:p>
        </p:txBody>
      </p:sp>
    </p:spTree>
    <p:extLst>
      <p:ext uri="{BB962C8B-B14F-4D97-AF65-F5344CB8AC3E}">
        <p14:creationId xmlns:p14="http://schemas.microsoft.com/office/powerpoint/2010/main" val="92977575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How many electors does each state receive? </a:t>
            </a:r>
          </a:p>
        </p:txBody>
      </p:sp>
      <p:sp>
        <p:nvSpPr>
          <p:cNvPr id="3" name="Content Placeholder 2"/>
          <p:cNvSpPr>
            <a:spLocks noGrp="1"/>
          </p:cNvSpPr>
          <p:nvPr>
            <p:ph sz="half" idx="1"/>
          </p:nvPr>
        </p:nvSpPr>
        <p:spPr/>
        <p:txBody>
          <a:bodyPr>
            <a:normAutofit fontScale="92500" lnSpcReduction="10000"/>
          </a:bodyPr>
          <a:lstStyle/>
          <a:p>
            <a:r>
              <a:rPr lang="en-US" dirty="0"/>
              <a:t>Each State receives as many electors as it has members of Congress. (Keep in mind this number can change every ten years based on reapportionment due to census numbers.)</a:t>
            </a:r>
          </a:p>
          <a:p>
            <a:r>
              <a:rPr lang="en-US" dirty="0"/>
              <a:t>As a result, a State receives at least three electors. To calculate the electors for your state take the number of Senators (always two) and add that to the number of House of Representative members.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961039"/>
            <a:ext cx="5181600" cy="4080510"/>
          </a:xfrm>
        </p:spPr>
      </p:pic>
    </p:spTree>
    <p:extLst>
      <p:ext uri="{BB962C8B-B14F-4D97-AF65-F5344CB8AC3E}">
        <p14:creationId xmlns:p14="http://schemas.microsoft.com/office/powerpoint/2010/main" val="32341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How many electors are needed to win? </a:t>
            </a:r>
          </a:p>
        </p:txBody>
      </p:sp>
      <p:sp>
        <p:nvSpPr>
          <p:cNvPr id="3" name="Content Placeholder 2"/>
          <p:cNvSpPr>
            <a:spLocks noGrp="1"/>
          </p:cNvSpPr>
          <p:nvPr>
            <p:ph sz="half" idx="1"/>
          </p:nvPr>
        </p:nvSpPr>
        <p:spPr/>
        <p:txBody>
          <a:bodyPr>
            <a:normAutofit lnSpcReduction="10000"/>
          </a:bodyPr>
          <a:lstStyle/>
          <a:p>
            <a:r>
              <a:rPr lang="en-US" dirty="0"/>
              <a:t>There are 538 presidential electors. Victory requires one over half. So, a great deal of importance is placed on the concept of 270 to win.</a:t>
            </a:r>
          </a:p>
          <a:p>
            <a:r>
              <a:rPr lang="en-US" dirty="0"/>
              <a:t>Originally the Framers had electors cast two votes for president, each for a different person. The winner became President with second place becoming Vice President. </a:t>
            </a:r>
          </a:p>
          <a:p>
            <a:endParaRPr lang="en-US"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1825625"/>
            <a:ext cx="4351338" cy="4351338"/>
          </a:xfrm>
        </p:spPr>
      </p:pic>
    </p:spTree>
    <p:extLst>
      <p:ext uri="{BB962C8B-B14F-4D97-AF65-F5344CB8AC3E}">
        <p14:creationId xmlns:p14="http://schemas.microsoft.com/office/powerpoint/2010/main" val="860496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solidFill>
                  <a:srgbClr val="FF0000"/>
                </a:solidFill>
              </a:rPr>
              <a:t>What impact did the rise of political parties have on the Electoral College?</a:t>
            </a:r>
          </a:p>
        </p:txBody>
      </p:sp>
      <p:sp>
        <p:nvSpPr>
          <p:cNvPr id="8" name="Content Placeholder 7"/>
          <p:cNvSpPr>
            <a:spLocks noGrp="1"/>
          </p:cNvSpPr>
          <p:nvPr>
            <p:ph idx="1"/>
          </p:nvPr>
        </p:nvSpPr>
        <p:spPr/>
        <p:txBody>
          <a:bodyPr>
            <a:normAutofit lnSpcReduction="10000"/>
          </a:bodyPr>
          <a:lstStyle/>
          <a:p>
            <a:r>
              <a:rPr lang="en-US" dirty="0"/>
              <a:t>The rise of political parties and the controversy created during the Election of 1800 resulted in a change to the original rule and the passage of the 12</a:t>
            </a:r>
            <a:r>
              <a:rPr lang="en-US" baseline="30000" dirty="0"/>
              <a:t>th</a:t>
            </a:r>
            <a:r>
              <a:rPr lang="en-US" dirty="0"/>
              <a:t> Amendment.</a:t>
            </a:r>
          </a:p>
          <a:p>
            <a:r>
              <a:rPr lang="en-US" dirty="0"/>
              <a:t>During the 1800 election, Thomas Jefferson and Aaron Burr tied, leaving no clear winner. According to the Constitution, the House of Representatives decide the presidency in the case of a tie or if no one receives more than one half of the votes. It eventually took 36 votes in the House to determine the winner. (For more information see the Constitution: Article II, Section 1, Clause 3,)</a:t>
            </a:r>
          </a:p>
          <a:p>
            <a:r>
              <a:rPr lang="en-US" dirty="0"/>
              <a:t>The 12</a:t>
            </a:r>
            <a:r>
              <a:rPr lang="en-US" baseline="30000" dirty="0"/>
              <a:t>th</a:t>
            </a:r>
            <a:r>
              <a:rPr lang="en-US" dirty="0"/>
              <a:t> Amendment created separate electoral votes for President and Vice President.</a:t>
            </a:r>
          </a:p>
          <a:p>
            <a:pPr marL="0" indent="0">
              <a:buNone/>
            </a:pPr>
            <a:endParaRPr lang="en-US" dirty="0"/>
          </a:p>
        </p:txBody>
      </p:sp>
    </p:spTree>
    <p:extLst>
      <p:ext uri="{BB962C8B-B14F-4D97-AF65-F5344CB8AC3E}">
        <p14:creationId xmlns:p14="http://schemas.microsoft.com/office/powerpoint/2010/main" val="1595674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What is the importance of winner-take-all?</a:t>
            </a:r>
          </a:p>
        </p:txBody>
      </p:sp>
      <p:sp>
        <p:nvSpPr>
          <p:cNvPr id="3" name="Content Placeholder 2"/>
          <p:cNvSpPr>
            <a:spLocks noGrp="1"/>
          </p:cNvSpPr>
          <p:nvPr>
            <p:ph sz="half" idx="1"/>
          </p:nvPr>
        </p:nvSpPr>
        <p:spPr/>
        <p:txBody>
          <a:bodyPr/>
          <a:lstStyle/>
          <a:p>
            <a:r>
              <a:rPr lang="en-US" dirty="0"/>
              <a:t>The winner-take-all system gives all of a State’s electoral votes to the candidates who wins the popular vote of the State. Even if the candidate wins by one vote, they receive all of the votes. This system is used in most States today.</a:t>
            </a:r>
          </a:p>
          <a:p>
            <a:r>
              <a:rPr lang="en-US" dirty="0"/>
              <a:t>What does the graph on the right suggest about this system?</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50945" y="1825625"/>
            <a:ext cx="3224110" cy="4351338"/>
          </a:xfrm>
        </p:spPr>
      </p:pic>
    </p:spTree>
    <p:extLst>
      <p:ext uri="{BB962C8B-B14F-4D97-AF65-F5344CB8AC3E}">
        <p14:creationId xmlns:p14="http://schemas.microsoft.com/office/powerpoint/2010/main" val="3142598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What are battleground/swing states?</a:t>
            </a:r>
          </a:p>
        </p:txBody>
      </p:sp>
      <p:sp>
        <p:nvSpPr>
          <p:cNvPr id="3" name="Content Placeholder 2"/>
          <p:cNvSpPr>
            <a:spLocks noGrp="1"/>
          </p:cNvSpPr>
          <p:nvPr>
            <p:ph sz="half" idx="1"/>
          </p:nvPr>
        </p:nvSpPr>
        <p:spPr>
          <a:xfrm>
            <a:off x="838200" y="1460310"/>
            <a:ext cx="5181600" cy="4716653"/>
          </a:xfrm>
        </p:spPr>
        <p:txBody>
          <a:bodyPr>
            <a:normAutofit fontScale="92500" lnSpcReduction="20000"/>
          </a:bodyPr>
          <a:lstStyle/>
          <a:p>
            <a:r>
              <a:rPr lang="en-US" dirty="0"/>
              <a:t>In an attempt to achieve the required 270 votes to win, candidate campaigns create a strategy for victory. Decisions have to be made on how much time to spend campaigning in each state. Some tend to lean strongly toward one party; these are called safe states. Blue states are those that are safe Democratic states while red states are safe Republican states. Battleground states sometimes referred to as swing states are those that are up for grabs and generally decide the election.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999848"/>
            <a:ext cx="5181600" cy="4002892"/>
          </a:xfrm>
        </p:spPr>
      </p:pic>
    </p:spTree>
    <p:extLst>
      <p:ext uri="{BB962C8B-B14F-4D97-AF65-F5344CB8AC3E}">
        <p14:creationId xmlns:p14="http://schemas.microsoft.com/office/powerpoint/2010/main" val="214361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FF0000"/>
                </a:solidFill>
              </a:rPr>
              <a:t>Does the Electoral College still effectively select a President?	Issues of the debate</a:t>
            </a:r>
          </a:p>
        </p:txBody>
      </p:sp>
      <p:sp>
        <p:nvSpPr>
          <p:cNvPr id="6" name="Content Placeholder 5"/>
          <p:cNvSpPr>
            <a:spLocks noGrp="1"/>
          </p:cNvSpPr>
          <p:nvPr>
            <p:ph idx="1"/>
          </p:nvPr>
        </p:nvSpPr>
        <p:spPr/>
        <p:txBody>
          <a:bodyPr/>
          <a:lstStyle/>
          <a:p>
            <a:r>
              <a:rPr lang="en-US" dirty="0"/>
              <a:t>Critics note that the electoral process does not always end up with the winner of the popular vote winning the electoral vote and the presidency. Critics argue that winner-take-all has made this a bigger concern. </a:t>
            </a:r>
          </a:p>
          <a:p>
            <a:pPr>
              <a:buFont typeface="Wingdings" panose="05000000000000000000" pitchFamily="2" charset="2"/>
              <a:buChar char="Ø"/>
            </a:pPr>
            <a:r>
              <a:rPr lang="en-US" dirty="0"/>
              <a:t>Four times in our history, the person with fewer popular votes became President through the electoral college system. The most recent example was the election between George W. Bush and Al Gore.</a:t>
            </a:r>
          </a:p>
          <a:p>
            <a:pPr>
              <a:buFont typeface="Wingdings" panose="05000000000000000000" pitchFamily="2" charset="2"/>
              <a:buChar char="Ø"/>
            </a:pPr>
            <a:r>
              <a:rPr lang="en-US" dirty="0"/>
              <a:t>Fifteen times in our history, the winner of the election won the presidency with less than a majority of the popular vote.</a:t>
            </a:r>
          </a:p>
        </p:txBody>
      </p:sp>
    </p:spTree>
    <p:extLst>
      <p:ext uri="{BB962C8B-B14F-4D97-AF65-F5344CB8AC3E}">
        <p14:creationId xmlns:p14="http://schemas.microsoft.com/office/powerpoint/2010/main" val="848540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1539</Words>
  <Application>Microsoft Macintosh PowerPoint</Application>
  <PresentationFormat>Widescreen</PresentationFormat>
  <Paragraphs>72</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ＭＳ Ｐゴシック</vt:lpstr>
      <vt:lpstr>Arial</vt:lpstr>
      <vt:lpstr>Arial Black</vt:lpstr>
      <vt:lpstr>Calibri</vt:lpstr>
      <vt:lpstr>Calibri Light</vt:lpstr>
      <vt:lpstr>Garamond</vt:lpstr>
      <vt:lpstr>Wingdings</vt:lpstr>
      <vt:lpstr>Office Theme</vt:lpstr>
      <vt:lpstr>THE ELECTORAL COLLEGE</vt:lpstr>
      <vt:lpstr>What is the electoral college and how are electors chosen?</vt:lpstr>
      <vt:lpstr>Who are the Electors?</vt:lpstr>
      <vt:lpstr>How many electors does each state receive? </vt:lpstr>
      <vt:lpstr>How many electors are needed to win? </vt:lpstr>
      <vt:lpstr>What impact did the rise of political parties have on the Electoral College?</vt:lpstr>
      <vt:lpstr>What is the importance of winner-take-all?</vt:lpstr>
      <vt:lpstr>What are battleground/swing states?</vt:lpstr>
      <vt:lpstr>Does the Electoral College still effectively select a President? Issues of the debate</vt:lpstr>
      <vt:lpstr>Does the Electoral College still effectively select a President? Issues of the debate</vt:lpstr>
      <vt:lpstr>Does the Electoral College still effectively select a President? Issues of the debate</vt:lpstr>
      <vt:lpstr>Why did the Framers decide to use the Electoral College?</vt:lpstr>
      <vt:lpstr>PowerPoint Presentation</vt:lpstr>
      <vt:lpstr>PowerPoint Presentation</vt:lpstr>
      <vt:lpstr>PowerPoint Presentation</vt:lpstr>
      <vt:lpstr>PowerPoint Presentation</vt:lpstr>
      <vt:lpstr>PowerPoint Presentation</vt:lpstr>
      <vt:lpstr>PowerPoint Presentation</vt:lpstr>
      <vt:lpstr>What do you think?</vt:lpstr>
      <vt:lpstr>References</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ELECTORAL COLLEGE</dc:title>
  <dc:creator>Jack Vanderflught</dc:creator>
  <cp:lastModifiedBy>Brent Eric (10X399)</cp:lastModifiedBy>
  <cp:revision>30</cp:revision>
  <dcterms:created xsi:type="dcterms:W3CDTF">2016-07-07T22:49:07Z</dcterms:created>
  <dcterms:modified xsi:type="dcterms:W3CDTF">2018-04-25T16:18:25Z</dcterms:modified>
</cp:coreProperties>
</file>