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6"/>
  </p:notesMasterIdLst>
  <p:sldIdLst>
    <p:sldId id="348" r:id="rId2"/>
    <p:sldId id="305" r:id="rId3"/>
    <p:sldId id="345" r:id="rId4"/>
    <p:sldId id="343" r:id="rId5"/>
    <p:sldId id="335" r:id="rId6"/>
    <p:sldId id="302" r:id="rId7"/>
    <p:sldId id="347" r:id="rId8"/>
    <p:sldId id="349" r:id="rId9"/>
    <p:sldId id="341" r:id="rId10"/>
    <p:sldId id="350" r:id="rId11"/>
    <p:sldId id="327" r:id="rId12"/>
    <p:sldId id="346" r:id="rId13"/>
    <p:sldId id="259" r:id="rId14"/>
    <p:sldId id="352" r:id="rId15"/>
    <p:sldId id="286" r:id="rId16"/>
    <p:sldId id="313" r:id="rId17"/>
    <p:sldId id="261" r:id="rId18"/>
    <p:sldId id="267" r:id="rId19"/>
    <p:sldId id="318" r:id="rId20"/>
    <p:sldId id="354" r:id="rId21"/>
    <p:sldId id="322" r:id="rId22"/>
    <p:sldId id="340" r:id="rId23"/>
    <p:sldId id="317" r:id="rId24"/>
    <p:sldId id="35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FF99FF"/>
    <a:srgbClr val="CC99FF"/>
    <a:srgbClr val="3366FF"/>
    <a:srgbClr val="66CCFF"/>
    <a:srgbClr val="99FF33"/>
    <a:srgbClr val="FF66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761" autoAdjust="0"/>
  </p:normalViewPr>
  <p:slideViewPr>
    <p:cSldViewPr>
      <p:cViewPr varScale="1">
        <p:scale>
          <a:sx n="68" d="100"/>
          <a:sy n="68" d="100"/>
        </p:scale>
        <p:origin x="15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E8A8E-76F2-4823-91B6-04581AA88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6AD31-E50D-4B12-91B3-92364CC5B3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5B66E10-340C-48B6-B839-B6ED1C4714DA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6EC6C47-6E00-4D6A-B409-5F3BBAEB7E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42122B-3605-4969-818D-D21D0B744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2BCB2-4F9B-4FA9-AD1B-9FA02BEB04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9C7CB-A640-42BC-8A1B-5056F7EDA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FF6137-1442-4FEF-9998-537C682739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CCE68951-D3DB-46D2-813E-420429161E36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29734279-CE03-4117-817E-7199465C8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4C64266E-6BB1-4E36-ACFB-978C834D1A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123034F-5CB0-4D3D-BCBE-E5A7BB90AE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C5EBCD7-AF46-476B-93C7-96D6CFF62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484 h 1000"/>
                <a:gd name="T2" fmla="*/ 0 w 1000"/>
                <a:gd name="T3" fmla="*/ 484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032697A-4C77-4FC5-BB55-04ED7104C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310 h 1000"/>
                <a:gd name="T6" fmla="*/ 0 w 1000"/>
                <a:gd name="T7" fmla="*/ 31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1D726BB-BEED-49AB-90AF-B2E1D815F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24CCA96-EEFB-4642-A854-258B6CA46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1970739-6528-420B-A549-F6B701DA3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D1E1A8-CCA1-4488-9930-E641435FC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40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4A082E-EEE9-432C-98CF-97779BB32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F8A3AC-B3BE-48A4-AE2D-C90CBCF1E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AB1779A-B3E6-416D-BBDA-C32723CD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CECD6-7529-45E4-8D33-CF74E182E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98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57E575-4C4A-4526-9E89-C5A30E04C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CC9B260-DD05-4EA6-8A9D-993CABD64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B9BCEFE-B070-443C-B926-0B412F86F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DD16F-5959-4AB3-8EB8-3FF8C6847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78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A9C2B-C2AA-4736-A5ED-376E954C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2EC88-F589-433D-9521-1B219FB5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A3ED1-A7AE-42A7-A7D5-9D0E6F5F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685279-A39A-45D2-8433-DA9BC174D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5060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A16B8-ED7E-4ACB-907E-19DCE8601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DB5A650-BE49-4C92-8DF4-E9A912105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0A81935-EF72-4299-B76C-699F43B5F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1B8FD-E93D-480B-BFCC-809EFCF17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3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DF0F1-E120-42BB-B9A0-9956D05B1C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B6BB2B6-A4E7-4F11-825E-F633C38E0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94CCCE9-BE64-4765-A6B2-082EE8E6D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DEBE4-7995-4C98-A469-6443F1CF5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1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05AF1A-227E-4B68-BF48-9E4DCBEB2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C10C81-6DC2-4318-8296-0AA17AC9B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55B5EF4-B548-4349-A948-BCE9768F4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6CA67-1686-46FB-B58A-BFC951016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54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86BA5-C7C9-4996-AE4B-219CA964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D34AB-A109-4960-A664-D799D5FBC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343A0-FE2B-456B-AA57-855B254AE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57C71-2378-409B-954B-64D5821CD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17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5F7932A-FF12-41A4-B271-53EEB968B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DF79A35-A964-419A-B080-EBD264A2F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0517CE7-DCBD-4349-AE74-F9D182F59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95338-CACB-4165-B9FB-61E966305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57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9D54A27-2D24-4F1F-AB19-A92E4204C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CD7BAB5-E440-4F11-B938-21A34D68A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1A54E0D-6F95-43A3-BA6C-CADD28660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DA242-336D-4157-A3E8-5C36C6DCE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9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83046B-74D1-491C-97A4-6E87BEA27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6227216-50B4-4C1E-8808-7806A77E9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8697F74-998A-415C-B787-874AC65F3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62587-E110-4BC5-82BD-224A43812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1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B63310-062D-49F7-ADF0-73BB36A50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246BAFB-55F4-4A13-B9C9-08C8CB8F5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1485C2A-BC4A-4C2C-A058-0B88566EE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5C8B3-CFAF-4BF4-8D55-046154B12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14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E474EE-C0D6-43B7-80C3-2805A90C2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4A0A95-9EE0-417C-BCDB-D8D2B7090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723D05-8FD1-4ABF-BDDF-3A9334BA6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53D682-4DF0-467C-951E-CBD3FE894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7B6A4097-2877-4864-89D8-2F5780D066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0056C38B-CE38-4F4C-B3A1-2513DF6AD3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2" name="Rectangle 8">
            <a:extLst>
              <a:ext uri="{FF2B5EF4-FFF2-40B4-BE49-F238E27FC236}">
                <a16:creationId xmlns:a16="http://schemas.microsoft.com/office/drawing/2014/main" id="{C3F3A54A-8F81-4C87-8D97-196B61EC47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8AD1A22-6A13-4368-926C-F5425C593A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9923217F-2AA7-4BEE-9069-0E1F84CB6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60BB0F48-B1D5-4C18-9C3E-19C18F9D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xdNzOVRAm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utritiondata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news.nationalgeographic.com/news/2004/04/0419_040419_TVfoodtaboo_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EDC052F-8ECA-48C7-8E64-3598CB940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Motivation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6690A96-920C-41C1-B304-5F0AA2755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874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6600CC"/>
                </a:solidFill>
              </a:rPr>
              <a:t>Perspectives on Motivation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sz="1600"/>
              <a:t>Instincts and Evolutionary Psychology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sz="1600"/>
              <a:t>Drives and Incentives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sz="1600"/>
              <a:t>Optimum Arousal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sz="1600"/>
              <a:t>A Hierarchy of Needs/Motivations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2000">
                <a:solidFill>
                  <a:srgbClr val="6600CC"/>
                </a:solidFill>
              </a:rPr>
              <a:t>Hunger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sz="1600"/>
              <a:t>The Physiology and Psychology of Hunger</a:t>
            </a:r>
            <a:endParaRPr lang="en-US" altLang="en-US" sz="180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2000">
                <a:solidFill>
                  <a:srgbClr val="6600CC"/>
                </a:solidFill>
              </a:rPr>
              <a:t>Sexual Motivation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sz="1600"/>
              <a:t>The Physiology and Psychology of Sex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sz="1600"/>
              <a:t>Sexuality and Sexual Orientation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sz="1600"/>
              <a:t>Sex and Human Values</a:t>
            </a:r>
            <a:endParaRPr lang="en-US" altLang="en-US" sz="140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2000">
                <a:solidFill>
                  <a:srgbClr val="6600CC"/>
                </a:solidFill>
              </a:rPr>
              <a:t>The Need to Belong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altLang="en-US" sz="2000">
                <a:solidFill>
                  <a:srgbClr val="6600CC"/>
                </a:solidFill>
              </a:rPr>
              <a:t>Motivation at Work</a:t>
            </a:r>
          </a:p>
        </p:txBody>
      </p:sp>
      <p:pic>
        <p:nvPicPr>
          <p:cNvPr id="5124" name="Picture 4" descr="MyersPsy8e_CO_Ch12">
            <a:extLst>
              <a:ext uri="{FF2B5EF4-FFF2-40B4-BE49-F238E27FC236}">
                <a16:creationId xmlns:a16="http://schemas.microsoft.com/office/drawing/2014/main" id="{8228973C-4FCF-469B-86D4-6F177651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438400"/>
            <a:ext cx="2422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BB525A4-200D-417E-8978-15235B37B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  <a:latin typeface="Tahoma" panose="020B0604030504040204" pitchFamily="34" charset="0"/>
              </a:rPr>
              <a:t>Cognitive </a:t>
            </a:r>
            <a:r>
              <a:rPr lang="en-US" altLang="en-US" sz="3600">
                <a:solidFill>
                  <a:srgbClr val="6600CC"/>
                </a:solidFill>
              </a:rPr>
              <a:t>Theory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77D9E8D-4503-4697-A897-BC2392AEE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Different than incentive theory in that motivation can be either based on </a:t>
            </a:r>
            <a:r>
              <a:rPr lang="en-US" altLang="en-US" sz="2000">
                <a:solidFill>
                  <a:srgbClr val="6600CC"/>
                </a:solidFill>
              </a:rPr>
              <a:t>intrinsic</a:t>
            </a:r>
            <a:r>
              <a:rPr lang="en-US" altLang="en-US" sz="2000"/>
              <a:t> or </a:t>
            </a:r>
            <a:r>
              <a:rPr lang="en-US" altLang="en-US" sz="2000">
                <a:solidFill>
                  <a:srgbClr val="6600CC"/>
                </a:solidFill>
              </a:rPr>
              <a:t>extrinsic</a:t>
            </a:r>
            <a:r>
              <a:rPr lang="en-US" altLang="en-US" sz="2000"/>
              <a:t> factors.  We weigh the risks and rewards of a situation and then make a decision</a:t>
            </a:r>
          </a:p>
          <a:p>
            <a:pPr eaLnBrk="1" hangingPunct="1"/>
            <a:endParaRPr lang="en-US" altLang="en-US" sz="400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D3ACD4D-9A4A-4032-8D41-2CB512258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657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CFAF1FE-B6E0-4E23-B8D0-EE80F8A6C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Maslow’s Hierarchy of Needs</a:t>
            </a:r>
          </a:p>
        </p:txBody>
      </p:sp>
      <p:pic>
        <p:nvPicPr>
          <p:cNvPr id="15363" name="Picture 4" descr="MyersPsy8e_fig">
            <a:extLst>
              <a:ext uri="{FF2B5EF4-FFF2-40B4-BE49-F238E27FC236}">
                <a16:creationId xmlns:a16="http://schemas.microsoft.com/office/drawing/2014/main" id="{8BA63250-5A0B-4337-9CD1-433C1349584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6513" y="1981200"/>
            <a:ext cx="3711575" cy="4114800"/>
          </a:xfrm>
          <a:noFill/>
        </p:spPr>
      </p:pic>
      <p:sp>
        <p:nvSpPr>
          <p:cNvPr id="15364" name="Rectangle 5">
            <a:extLst>
              <a:ext uri="{FF2B5EF4-FFF2-40B4-BE49-F238E27FC236}">
                <a16:creationId xmlns:a16="http://schemas.microsoft.com/office/drawing/2014/main" id="{503E9099-390C-49F1-B6B8-B93B91F23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828800"/>
            <a:ext cx="3886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latin typeface="Tahoma" panose="020B0604030504040204" pitchFamily="34" charset="0"/>
              </a:rPr>
              <a:t>Humanist psychologist </a:t>
            </a:r>
            <a:r>
              <a:rPr lang="en-US" altLang="en-US" sz="2000">
                <a:solidFill>
                  <a:schemeClr val="accent1"/>
                </a:solidFill>
                <a:latin typeface="Tahoma" panose="020B0604030504040204" pitchFamily="34" charset="0"/>
              </a:rPr>
              <a:t>Abraham Maslow</a:t>
            </a:r>
            <a:r>
              <a:rPr lang="en-US" altLang="en-US" sz="2000">
                <a:latin typeface="Tahoma" panose="020B0604030504040204" pitchFamily="34" charset="0"/>
              </a:rPr>
              <a:t>  proposed that certain needs have priority over others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accent1"/>
                </a:solidFill>
                <a:latin typeface="Tahoma" panose="020B0604030504040204" pitchFamily="34" charset="0"/>
              </a:rPr>
              <a:t>Physiological</a:t>
            </a:r>
            <a:r>
              <a:rPr lang="en-US" altLang="en-US" sz="2000">
                <a:latin typeface="Tahoma" panose="020B0604030504040204" pitchFamily="34" charset="0"/>
              </a:rPr>
              <a:t> needs come before </a:t>
            </a:r>
            <a:r>
              <a:rPr lang="en-US" altLang="en-US" sz="2000">
                <a:solidFill>
                  <a:schemeClr val="accent1"/>
                </a:solidFill>
                <a:latin typeface="Tahoma" panose="020B0604030504040204" pitchFamily="34" charset="0"/>
              </a:rPr>
              <a:t>psychological</a:t>
            </a:r>
            <a:r>
              <a:rPr lang="en-US" altLang="en-US" sz="2000">
                <a:latin typeface="Tahoma" panose="020B0604030504040204" pitchFamily="34" charset="0"/>
              </a:rPr>
              <a:t> needs.  Lower needs must be minimally met before ascending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2000"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latin typeface="Tahoma" panose="020B0604030504040204" pitchFamily="34" charset="0"/>
                <a:hlinkClick r:id="rId3"/>
              </a:rPr>
              <a:t>Maslow HoN</a:t>
            </a:r>
            <a:endParaRPr lang="en-US" altLang="en-US" sz="200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AB2BBA4-8457-45EB-A320-61332FACD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Maslow’s Hierarchy of Needs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3EE27703-4CCC-4B5C-890E-8084361AE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Some Qualities of Self-actualizers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Accurately perceive reality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Are comfortable with life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Accept themselves and others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Have good humor and tolerance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Judge honestly and spot quickly the fake and dishonest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Believe they have a mission to accomplish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Need to devote their life to some larger good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Do not depend on external authority or other people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Are inner-driven, autonomous, and independent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Feel a strong fellowship with all of humanity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Have relationships characterized by deep and loving bonds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Are able to laugh at themselves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Their sense of humor never involves hostility or criticism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Frequently have peak experiences that include deep meaning, insight, and harmony with the universe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1755FF4-CAEC-443A-80C4-BA601CF07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6432550" cy="1412875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Physiology of Hunger</a:t>
            </a:r>
            <a:endParaRPr lang="en-US" altLang="en-US" sz="36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27D6E77-AA4D-499C-8C3A-85F0A39F2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4343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/>
              <a:t>The central role of the </a:t>
            </a:r>
            <a:r>
              <a:rPr lang="en-US" altLang="en-US" sz="2000">
                <a:solidFill>
                  <a:schemeClr val="accent1"/>
                </a:solidFill>
              </a:rPr>
              <a:t>hypothalamus</a:t>
            </a:r>
            <a:r>
              <a:rPr lang="en-US" altLang="en-US" sz="2000">
                <a:solidFill>
                  <a:srgbClr val="6600CC"/>
                </a:solidFill>
              </a:rPr>
              <a:t> </a:t>
            </a:r>
            <a:r>
              <a:rPr lang="en-US" altLang="en-US" sz="2000"/>
              <a:t>in hunger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00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/>
              <a:t>The </a:t>
            </a:r>
            <a:r>
              <a:rPr lang="en-US" altLang="en-US" sz="2000">
                <a:solidFill>
                  <a:schemeClr val="accent1"/>
                </a:solidFill>
              </a:rPr>
              <a:t>lateral hypothalamus (LH)</a:t>
            </a:r>
            <a:r>
              <a:rPr lang="en-US" altLang="en-US" sz="2000"/>
              <a:t> brings on hunger.  In lesioning experiments the LH of rats is destroyed, and rats lose interest in eating.  When stimulated?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00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/>
              <a:t>The </a:t>
            </a:r>
            <a:r>
              <a:rPr lang="en-US" altLang="en-US" sz="2000">
                <a:solidFill>
                  <a:schemeClr val="accent1"/>
                </a:solidFill>
              </a:rPr>
              <a:t>ventromedial hypothalamus (VMH)</a:t>
            </a:r>
            <a:r>
              <a:rPr lang="en-US" altLang="en-US" sz="2000"/>
              <a:t> acts as a satiety center and depresses hunger. Destroy the VMH, and the animal eats excessively…When stimulated?</a:t>
            </a:r>
          </a:p>
        </p:txBody>
      </p:sp>
      <p:pic>
        <p:nvPicPr>
          <p:cNvPr id="17412" name="Picture 25" descr="MyersPsy8e_12UN07">
            <a:extLst>
              <a:ext uri="{FF2B5EF4-FFF2-40B4-BE49-F238E27FC236}">
                <a16:creationId xmlns:a16="http://schemas.microsoft.com/office/drawing/2014/main" id="{E591335C-11AF-445C-8BC6-4F27CFF0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563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556AB57-2F99-447F-AF89-087222102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644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6600CC"/>
                </a:solidFill>
              </a:rPr>
              <a:t>Physiology of Hunger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13EE70C-6AAE-461F-A3C5-E74CF1989B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305800" cy="533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/>
              <a:t>	</a:t>
            </a:r>
            <a:r>
              <a:rPr lang="en-US" altLang="en-US" sz="2000"/>
              <a:t>Hormones implicated in hunger and monitored by the hypothalamus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	</a:t>
            </a:r>
          </a:p>
          <a:p>
            <a:pPr>
              <a:buFont typeface="Monotype Sorts" pitchFamily="2" charset="2"/>
              <a:buNone/>
            </a:pPr>
            <a:endParaRPr lang="en-US" altLang="en-US" sz="2400"/>
          </a:p>
        </p:txBody>
      </p:sp>
      <p:graphicFrame>
        <p:nvGraphicFramePr>
          <p:cNvPr id="92211" name="Group 51">
            <a:extLst>
              <a:ext uri="{FF2B5EF4-FFF2-40B4-BE49-F238E27FC236}">
                <a16:creationId xmlns:a16="http://schemas.microsoft.com/office/drawing/2014/main" id="{50FDD26D-4888-42E0-9D32-938CE536A2A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85800" y="2514600"/>
          <a:ext cx="5181599" cy="4024337"/>
        </p:xfrm>
        <a:graphic>
          <a:graphicData uri="http://schemas.openxmlformats.org/drawingml/2006/table">
            <a:tbl>
              <a:tblPr/>
              <a:tblGrid>
                <a:gridCol w="1656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Hormone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Tissue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Response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Palatino Linotype" pitchFamily="18" charset="0"/>
                        </a:rPr>
                        <a:t>Orexin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Hypothalamus (LH)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Increases hunger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Palatino Linotype" pitchFamily="18" charset="0"/>
                        </a:rPr>
                        <a:t>Ghrelin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Stomach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Increases hunger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Palatino Linotype" pitchFamily="18" charset="0"/>
                        </a:rPr>
                        <a:t>Insulin</a:t>
                      </a: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Pancreas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Increases hunger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Palatino Linotype" pitchFamily="18" charset="0"/>
                        </a:rPr>
                        <a:t>Leptin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increase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Fat cells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Decreases hunger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Palatino Linotype" pitchFamily="18" charset="0"/>
                        </a:rPr>
                        <a:t>PPY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increase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Digestive tract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Decreases hunger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466" name="Picture 52" descr="MyersPsy8e_fig">
            <a:extLst>
              <a:ext uri="{FF2B5EF4-FFF2-40B4-BE49-F238E27FC236}">
                <a16:creationId xmlns:a16="http://schemas.microsoft.com/office/drawing/2014/main" id="{E30B7939-3314-45F6-B51C-288C244E2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38438"/>
            <a:ext cx="2393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94E7874-3505-4FCA-99CD-338C0C428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6432550" cy="1412875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Physiology of Hunger</a:t>
            </a:r>
            <a:endParaRPr lang="en-US" altLang="en-US" sz="36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C60B402-B243-450B-8EC7-76B5BE1FC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4267200" cy="4800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accent1"/>
                </a:solidFill>
              </a:rPr>
              <a:t>Basal Metabolic Rate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2400"/>
              <a:t>Body’s base rate of energy expenditure</a:t>
            </a:r>
            <a:endParaRPr lang="en-US" altLang="en-US" sz="2400">
              <a:solidFill>
                <a:srgbClr val="6600CC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400">
              <a:solidFill>
                <a:schemeClr val="accent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accent1"/>
                </a:solidFill>
              </a:rPr>
              <a:t>Set point theory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2400"/>
              <a:t>“Weight thermostat”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2400"/>
              <a:t>When the body falls below this weight, an increase in hunger and a lowered metabolic rate may act to restore the lost weight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accent1"/>
                </a:solidFill>
                <a:hlinkClick r:id="rId2"/>
              </a:rPr>
              <a:t>Nutrition Data/BMI</a:t>
            </a:r>
            <a:r>
              <a:rPr lang="en-US" altLang="en-US" sz="2400">
                <a:solidFill>
                  <a:schemeClr val="accent1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400"/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6F849FC7-CD79-49C1-A98A-F2CB47F5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30003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F7E7937-2D8B-401E-BFBF-96057AA04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The Psychology of Hunger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279C0C2-5035-47A5-9210-EB14E6A75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143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Research shows a complex interplay of physiological and psychological processes. Responses to food are governed by learning and social conditioning</a:t>
            </a: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Time of day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Role of expectations (sham experiments)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Culture influences (what we eat and how much we consume…)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While some preferences are biological, most are psychological and cultural (e.g. food exposure, neophobia) ) </a:t>
            </a:r>
            <a:r>
              <a:rPr lang="en-US" altLang="en-US" sz="1800">
                <a:hlinkClick r:id="rId2"/>
              </a:rPr>
              <a:t>Disgust</a:t>
            </a: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Eating habits can be influenced by emotion, i.e., depression, boredom, anxiety, anger. . 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	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7A656C00-906A-4146-BA56-6CB848A9D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6400"/>
            <a:ext cx="2209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F2292F92-4368-44DD-8932-B4E1385F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05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132B0B3-75B7-4A4D-AE0B-E7BED4BD2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838"/>
            <a:ext cx="7924800" cy="1412875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Psychology of Eating Disorders </a:t>
            </a:r>
            <a:endParaRPr lang="en-US" altLang="en-US" sz="36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7853A65-EC04-4170-8060-0A156F2FC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78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1"/>
                </a:solidFill>
              </a:rPr>
              <a:t>Anorexia Nervos</a:t>
            </a:r>
            <a:r>
              <a:rPr lang="en-US" altLang="en-US" sz="2000">
                <a:solidFill>
                  <a:srgbClr val="CC9900"/>
                </a:solidFill>
              </a:rPr>
              <a:t>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When a normal-weight person diets and becomes significantly (</a:t>
            </a:r>
            <a:r>
              <a:rPr lang="en-US" altLang="en-US" sz="2000" u="sng"/>
              <a:t>&gt;</a:t>
            </a:r>
            <a:r>
              <a:rPr lang="en-US" altLang="en-US" sz="2000"/>
              <a:t>15%) underweight, yet, still feeling fat, continues to starve self.  An aspect to </a:t>
            </a:r>
            <a:r>
              <a:rPr lang="en-US" altLang="en-US" sz="2000">
                <a:solidFill>
                  <a:schemeClr val="accent1"/>
                </a:solidFill>
              </a:rPr>
              <a:t>Body Dysmorphic Disorder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Motive for abnormal thinness overwhelms homeostatic pressures–societal/psychological bases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Physiological bases (serontonin hypothesis?)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00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1"/>
                </a:solidFill>
              </a:rPr>
              <a:t>Bulimia Nervosa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Disorder characterized by episodes of overeating, usually of high-calorie foods, followed by vomiting, laxative use, fasting, or excessive exercise (</a:t>
            </a:r>
            <a:r>
              <a:rPr lang="en-US" altLang="en-US" sz="2000">
                <a:solidFill>
                  <a:srgbClr val="CC9900"/>
                </a:solidFill>
              </a:rPr>
              <a:t>exercise bulimia</a:t>
            </a:r>
            <a:r>
              <a:rPr lang="en-US" altLang="en-US" sz="2000"/>
              <a:t>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4292698-C0F1-445B-8FDC-412A0F84E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Physiology of Sexual Motivation</a:t>
            </a:r>
          </a:p>
        </p:txBody>
      </p:sp>
      <p:sp>
        <p:nvSpPr>
          <p:cNvPr id="22531" name="Text Box 16">
            <a:extLst>
              <a:ext uri="{FF2B5EF4-FFF2-40B4-BE49-F238E27FC236}">
                <a16:creationId xmlns:a16="http://schemas.microsoft.com/office/drawing/2014/main" id="{8A2E0EFB-BAE5-4742-BA07-3E1CBB55E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78800" cy="4724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1"/>
                </a:solidFill>
              </a:rPr>
              <a:t>Kinsey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chemeClr val="accent1"/>
                </a:solidFill>
              </a:rPr>
              <a:t>Report </a:t>
            </a:r>
            <a:r>
              <a:rPr lang="en-US" altLang="en-US" sz="2400"/>
              <a:t>(attitudes) and </a:t>
            </a:r>
            <a:r>
              <a:rPr lang="en-US" altLang="en-US" sz="2400">
                <a:solidFill>
                  <a:schemeClr val="accent1"/>
                </a:solidFill>
              </a:rPr>
              <a:t>Masters and Johnson</a:t>
            </a:r>
            <a:r>
              <a:rPr lang="en-US" altLang="en-US" sz="2400"/>
              <a:t> (physiology).  Sexual illiteracy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1"/>
                </a:solidFill>
              </a:rPr>
              <a:t>Response Cycle</a:t>
            </a:r>
            <a:r>
              <a:rPr lang="en-US" altLang="en-US" sz="2400"/>
              <a:t>-excitement/plateau/orgasm/resolution</a:t>
            </a:r>
            <a:endParaRPr lang="en-US" altLang="en-US" sz="240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Refractory period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Estrogen and testosterone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Sexual orientation (and theories)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/>
          </a:p>
        </p:txBody>
      </p:sp>
      <p:pic>
        <p:nvPicPr>
          <p:cNvPr id="22532" name="Picture 1074">
            <a:extLst>
              <a:ext uri="{FF2B5EF4-FFF2-40B4-BE49-F238E27FC236}">
                <a16:creationId xmlns:a16="http://schemas.microsoft.com/office/drawing/2014/main" id="{5208AD8A-3111-4C59-85DE-64D9C3BD7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228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75">
            <a:extLst>
              <a:ext uri="{FF2B5EF4-FFF2-40B4-BE49-F238E27FC236}">
                <a16:creationId xmlns:a16="http://schemas.microsoft.com/office/drawing/2014/main" id="{F37CB13E-8A22-4466-861C-E3D69F8D0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1920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76">
            <a:extLst>
              <a:ext uri="{FF2B5EF4-FFF2-40B4-BE49-F238E27FC236}">
                <a16:creationId xmlns:a16="http://schemas.microsoft.com/office/drawing/2014/main" id="{1F46975D-3CE9-49FD-BA61-0E352E590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2057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8DE8F66-1E07-4782-A194-090D63DEF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  <a:latin typeface="Tahoma" panose="020B0604030504040204" pitchFamily="34" charset="0"/>
              </a:rPr>
              <a:t>Need for Achievement (NAch)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5DF3A9C-822D-4B0C-BDDD-80477A372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52600"/>
            <a:ext cx="76612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1"/>
                </a:solidFill>
              </a:rPr>
              <a:t>Achievement Motivation</a:t>
            </a:r>
            <a:r>
              <a:rPr lang="en-US" altLang="en-US" sz="2400">
                <a:solidFill>
                  <a:srgbClr val="6600CC"/>
                </a:solidFill>
              </a:rPr>
              <a:t>  </a:t>
            </a:r>
            <a:r>
              <a:rPr lang="en-US" altLang="en-US" sz="2400"/>
              <a:t>A desire for significant accomplishment or attaining a high standard; for mastery of things, people, or ideas </a:t>
            </a:r>
            <a:r>
              <a:rPr lang="en-US" altLang="en-US" sz="2400">
                <a:solidFill>
                  <a:srgbClr val="CC9900"/>
                </a:solidFill>
              </a:rPr>
              <a:t>(N-Ach)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rgbClr val="CC99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CC9900"/>
                </a:solidFill>
              </a:rPr>
              <a:t>David McClelland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CC9900"/>
                </a:solidFill>
              </a:rPr>
              <a:t>Thematic Apperception Test (TAT)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E027FD-D1C2-4B2D-8E1D-B9ACC7A74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Motivation</a:t>
            </a:r>
            <a:r>
              <a:rPr lang="en-US" altLang="en-US" sz="360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76BF148-F6BD-4F0A-A00E-81C973DAF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4308475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2400" dirty="0"/>
              <a:t>Standard definitions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An </a:t>
            </a:r>
            <a:r>
              <a:rPr lang="en-US" altLang="en-US" sz="2000" i="1" dirty="0">
                <a:solidFill>
                  <a:srgbClr val="CC9900"/>
                </a:solidFill>
              </a:rPr>
              <a:t>internal</a:t>
            </a:r>
            <a:r>
              <a:rPr lang="en-US" altLang="en-US" sz="2000" dirty="0">
                <a:solidFill>
                  <a:srgbClr val="CC9900"/>
                </a:solidFill>
              </a:rPr>
              <a:t> </a:t>
            </a:r>
            <a:r>
              <a:rPr lang="en-US" altLang="en-US" sz="2000" dirty="0"/>
              <a:t>state that activates and directs behavior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chemeClr val="accent4"/>
                </a:solidFill>
              </a:rPr>
              <a:t>need </a:t>
            </a:r>
            <a:r>
              <a:rPr lang="en-US" altLang="en-US" sz="2000" i="1" dirty="0"/>
              <a:t>or</a:t>
            </a:r>
            <a:r>
              <a:rPr lang="en-US" altLang="en-US" sz="2000" dirty="0"/>
              <a:t> desire that energizes behavior and directs it toward a goal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20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A condition of arousal that cannot be observed directly, only inferred from behaviors/ actions that ensue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83D2BC78-FD96-4B78-BB43-1F00224D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50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2BC4BD7-8B93-420E-AC7F-91F9D3589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  <a:latin typeface="Tahoma" panose="020B0604030504040204" pitchFamily="34" charset="0"/>
              </a:rPr>
              <a:t>Need for Achievement (NAch)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1CCCB80-349C-4DBE-A4DF-B253C21A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52600"/>
            <a:ext cx="7661275" cy="4648200"/>
          </a:xfrm>
        </p:spPr>
        <p:txBody>
          <a:bodyPr/>
          <a:lstStyle/>
          <a:p>
            <a:pPr marL="447675" lvl="1" indent="-44767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2400" dirty="0"/>
              <a:t>People with a high need for achievement (</a:t>
            </a:r>
            <a:r>
              <a:rPr lang="en-US" sz="2400" i="1" dirty="0" err="1">
                <a:solidFill>
                  <a:schemeClr val="accent1"/>
                </a:solidFill>
              </a:rPr>
              <a:t>nAch</a:t>
            </a:r>
            <a:r>
              <a:rPr lang="en-US" sz="2400" dirty="0"/>
              <a:t>) seek to excel and thus tend to avoid both low-risk and high-risk situations – </a:t>
            </a:r>
            <a:r>
              <a:rPr lang="en-US" sz="2400" dirty="0">
                <a:solidFill>
                  <a:schemeClr val="accent1"/>
                </a:solidFill>
              </a:rPr>
              <a:t>Weiner Ring Toss</a:t>
            </a:r>
          </a:p>
          <a:p>
            <a:pPr marL="447675" lvl="1" indent="-44767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Low need for achievement people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Are unwilling to take chances to test their skills and abilities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Motivated more by </a:t>
            </a:r>
            <a:r>
              <a:rPr lang="en-US" sz="2400" dirty="0">
                <a:solidFill>
                  <a:schemeClr val="accent1"/>
                </a:solidFill>
              </a:rPr>
              <a:t>fear of failure</a:t>
            </a:r>
            <a:r>
              <a:rPr lang="en-US" sz="2400" dirty="0"/>
              <a:t> than by hope and expectation of success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F9B2ABF-8016-4A46-91FC-340107816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  <a:latin typeface="Tahoma" panose="020B0604030504040204" pitchFamily="34" charset="0"/>
              </a:rPr>
              <a:t>Thematic Apperception Test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E9CDE5E-E9A4-40BB-8FDE-9928E383A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52600"/>
            <a:ext cx="4156075" cy="4343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/>
              <a:t>A </a:t>
            </a:r>
            <a:r>
              <a:rPr lang="en-US" altLang="en-US" sz="2400">
                <a:solidFill>
                  <a:schemeClr val="accent1"/>
                </a:solidFill>
              </a:rPr>
              <a:t>projective personality test</a:t>
            </a:r>
            <a:r>
              <a:rPr lang="en-US" altLang="en-US" sz="2400"/>
              <a:t> introduced by Henry Murray and later refined and used by </a:t>
            </a:r>
            <a:r>
              <a:rPr lang="en-US" altLang="en-US" sz="2400">
                <a:solidFill>
                  <a:schemeClr val="accent1"/>
                </a:solidFill>
              </a:rPr>
              <a:t>David McClelland</a:t>
            </a:r>
            <a:r>
              <a:rPr lang="en-US" altLang="en-US" sz="2400"/>
              <a:t> to measure achievement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What is happening in this picture?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What is the boy thinking?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What will he do next?  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17D60BDC-B3B8-429B-A0AC-0FA4A83C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3276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E126783-1796-4215-AB8B-77C490073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Thematic Apperception Test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487DEA0-34FC-41C0-B9FF-258E129A1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8486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Scoring the TAT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1. Does the story contain some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reference to competition with 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standard of excellence?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2. Is one of the characters concerned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with excelling or doing well?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3. Does the story include a unique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accomplishment? Invention?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4. Is there reference to a long-term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goal, e.g. professional?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5. Is strong feeling expressed about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taking action or seeking success?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pic>
        <p:nvPicPr>
          <p:cNvPr id="26628" name="Picture 8" descr="Photo/Illustration of&#10;Yehudi Menuhin as a boy">
            <a:extLst>
              <a:ext uri="{FF2B5EF4-FFF2-40B4-BE49-F238E27FC236}">
                <a16:creationId xmlns:a16="http://schemas.microsoft.com/office/drawing/2014/main" id="{30C8D167-BA07-4BD6-85A0-847CD4E0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2438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Drawing by Christiana Morgan">
            <a:extLst>
              <a:ext uri="{FF2B5EF4-FFF2-40B4-BE49-F238E27FC236}">
                <a16:creationId xmlns:a16="http://schemas.microsoft.com/office/drawing/2014/main" id="{B0E46B71-C5E6-424B-A2DC-DB35F998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56063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7EA1BE6-F4B2-4A3C-AB43-730E49014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Need for Affiliation (nAff) and Other Needs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8866550-CD60-4C86-A395-158A52C82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Seeking harmonious relationships and the need to feel accepted by other people. Survival and reproductive benefits of affiliation? (</a:t>
            </a:r>
            <a:r>
              <a:rPr lang="en-US" altLang="en-US" sz="2000" dirty="0" err="1"/>
              <a:t>Ev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Psychs</a:t>
            </a:r>
            <a:r>
              <a:rPr lang="en-US" altLang="en-US" sz="20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chemeClr val="accent1"/>
                </a:solidFill>
              </a:rPr>
              <a:t>N-</a:t>
            </a:r>
            <a:r>
              <a:rPr lang="en-US" altLang="en-US" sz="2000" dirty="0" err="1">
                <a:solidFill>
                  <a:schemeClr val="accent1"/>
                </a:solidFill>
              </a:rPr>
              <a:t>Aff</a:t>
            </a:r>
            <a:r>
              <a:rPr lang="en-US" altLang="en-US" sz="2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/>
              <a:t>is aroused especially when people feel threatened, under stress, or a need to commiserate or work together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Role of fear and anxiety. </a:t>
            </a:r>
            <a:r>
              <a:rPr lang="en-US" altLang="en-US" sz="2000" dirty="0">
                <a:solidFill>
                  <a:schemeClr val="accent1"/>
                </a:solidFill>
              </a:rPr>
              <a:t>Schachter’s </a:t>
            </a:r>
            <a:r>
              <a:rPr lang="en-US" altLang="en-US" sz="2000" i="1" dirty="0">
                <a:solidFill>
                  <a:schemeClr val="accent1"/>
                </a:solidFill>
              </a:rPr>
              <a:t>misery loves company</a:t>
            </a:r>
            <a:r>
              <a:rPr lang="en-US" altLang="en-US" sz="2000" dirty="0">
                <a:solidFill>
                  <a:srgbClr val="6600CC"/>
                </a:solidFill>
              </a:rPr>
              <a:t> </a:t>
            </a:r>
            <a:r>
              <a:rPr lang="en-US" altLang="en-US" sz="2000" dirty="0"/>
              <a:t>experiments (</a:t>
            </a:r>
            <a:r>
              <a:rPr lang="en-US" altLang="en-US" sz="2000" i="1" dirty="0"/>
              <a:t>esprit de corps</a:t>
            </a:r>
            <a:r>
              <a:rPr lang="en-US" altLang="en-US" sz="2000" dirty="0"/>
              <a:t>)</a:t>
            </a:r>
          </a:p>
          <a:p>
            <a:pPr marL="449262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chemeClr val="accent1"/>
                </a:solidFill>
              </a:rPr>
              <a:t>Stimulus motives</a:t>
            </a:r>
            <a:r>
              <a:rPr lang="en-US" altLang="en-US" sz="2000" dirty="0"/>
              <a:t>: curiosity, exploration manipulation and contact comfort needs (Harlow)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rgbClr val="CC9900"/>
                </a:solidFill>
              </a:rPr>
              <a:t>Aggression</a:t>
            </a:r>
            <a:r>
              <a:rPr lang="en-US" altLang="en-US" sz="2000" dirty="0"/>
              <a:t> – Vestigial “need?”  Role of frustration? Learned aggression?  Gender?  Culture?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Dominance and power.  </a:t>
            </a:r>
            <a:r>
              <a:rPr lang="en-US" altLang="en-US" sz="2000" dirty="0">
                <a:solidFill>
                  <a:schemeClr val="accent1"/>
                </a:solidFill>
              </a:rPr>
              <a:t>Personal</a:t>
            </a:r>
            <a:r>
              <a:rPr lang="en-US" altLang="en-US" sz="2000" dirty="0"/>
              <a:t> and </a:t>
            </a:r>
            <a:r>
              <a:rPr lang="en-US" altLang="en-US" sz="2000" dirty="0">
                <a:solidFill>
                  <a:schemeClr val="accent1"/>
                </a:solidFill>
              </a:rPr>
              <a:t>institutional</a:t>
            </a:r>
            <a:r>
              <a:rPr lang="en-US" altLang="en-US" sz="2000" dirty="0"/>
              <a:t> (social)</a:t>
            </a:r>
          </a:p>
          <a:p>
            <a:pPr marL="449262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12A0098-F192-4E91-B947-B5D14CFC8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64770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6600CC"/>
                </a:solidFill>
              </a:rPr>
              <a:t>Motivation and Work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AB006F5-101D-4230-A8DF-521B830FB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54200"/>
            <a:ext cx="78486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CC9900"/>
                </a:solidFill>
              </a:rPr>
              <a:t>Industrial/Organizational (I/O) Psychology  </a:t>
            </a:r>
            <a:r>
              <a:rPr lang="en-US" altLang="en-US" sz="2000"/>
              <a:t>The application of psychological concepts and methods to optimize human behavior in workplaces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600">
                <a:solidFill>
                  <a:srgbClr val="CC9900"/>
                </a:solidFill>
              </a:rPr>
              <a:t>Organizational Psychology  </a:t>
            </a:r>
            <a:r>
              <a:rPr lang="en-US" altLang="en-US" sz="1600"/>
              <a:t>Sub-field of I-O psychology that examines organizational influences on worker satisfaction and productivity and facilitates organizational change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600">
                <a:solidFill>
                  <a:srgbClr val="CC9900"/>
                </a:solidFill>
              </a:rPr>
              <a:t>Personnel Psychology </a:t>
            </a:r>
            <a:r>
              <a:rPr lang="en-US" altLang="en-US" sz="1600"/>
              <a:t>Sub-field of I-O psychology that focuses on employee recruitment, selection, placement, training, appraisal, and development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0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600">
                <a:solidFill>
                  <a:srgbClr val="CC9900"/>
                </a:solidFill>
              </a:rPr>
              <a:t>Theory X  </a:t>
            </a:r>
            <a:r>
              <a:rPr lang="en-US" altLang="en-US" sz="1600"/>
              <a:t>Assumes that workers are basically lazy, error-prone, and extrinsically motivated by money.  Workers should be directed from above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600">
                <a:solidFill>
                  <a:srgbClr val="CC9900"/>
                </a:solidFill>
              </a:rPr>
              <a:t>Theory Y  </a:t>
            </a:r>
            <a:r>
              <a:rPr lang="en-US" altLang="en-US" sz="1600"/>
              <a:t>Assumes that, given challenge and freedom, workers are motivated to achieve self-esteem and to demonstrate their competence and creativity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600">
                <a:solidFill>
                  <a:srgbClr val="CC9900"/>
                </a:solidFill>
              </a:rPr>
              <a:t>Flow  </a:t>
            </a:r>
            <a:r>
              <a:rPr lang="en-US" altLang="en-US" sz="1600"/>
              <a:t>A completely involved, focused state of consciousness, with diminished awareness of self and time, results from optimal engagement of one’s skills </a:t>
            </a:r>
            <a:r>
              <a:rPr lang="en-US" altLang="en-US" sz="1600">
                <a:solidFill>
                  <a:srgbClr val="6600CC"/>
                </a:solidFill>
              </a:rPr>
              <a:t>Csikzentmihalyi </a:t>
            </a:r>
            <a:endParaRPr lang="en-US" altLang="en-US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0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719CB7-55A8-4EE9-8838-B8AD0EECD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Theories of Motivation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DA6534C-A77A-4C6E-817E-7A9858D21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4876800" cy="45720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CC9900"/>
                </a:solidFill>
              </a:rPr>
              <a:t>Instinct T</a:t>
            </a:r>
            <a:r>
              <a:rPr lang="en-US" sz="2400" dirty="0">
                <a:solidFill>
                  <a:schemeClr val="accent1"/>
                </a:solidFill>
              </a:rPr>
              <a:t>h</a:t>
            </a:r>
            <a:r>
              <a:rPr lang="en-US" sz="2400" dirty="0">
                <a:solidFill>
                  <a:srgbClr val="CC9900"/>
                </a:solidFill>
              </a:rPr>
              <a:t>eo</a:t>
            </a:r>
            <a:r>
              <a:rPr lang="en-US" sz="2400" dirty="0">
                <a:solidFill>
                  <a:schemeClr val="accent1"/>
                </a:solidFill>
              </a:rPr>
              <a:t>ry </a:t>
            </a:r>
            <a:r>
              <a:rPr lang="en-US" sz="2000" dirty="0"/>
              <a:t>(oldest) </a:t>
            </a:r>
          </a:p>
          <a:p>
            <a:pPr marL="822325" lvl="1" indent="-381000"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marL="822325" lvl="1" indent="-381000" eaLnBrk="1" hangingPunct="1">
              <a:lnSpc>
                <a:spcPct val="80000"/>
              </a:lnSpc>
              <a:defRPr/>
            </a:pPr>
            <a:r>
              <a:rPr lang="en-US" sz="2000" dirty="0"/>
              <a:t>Instincts are inborn, inflexible behaviors characteristic of a species (aka </a:t>
            </a:r>
            <a:r>
              <a:rPr lang="en-US" sz="2000" i="1" dirty="0"/>
              <a:t>fixed action pattern)</a:t>
            </a:r>
          </a:p>
          <a:p>
            <a:pPr marL="822325" lvl="1" indent="-381000" eaLnBrk="1" hangingPunct="1">
              <a:lnSpc>
                <a:spcPct val="80000"/>
              </a:lnSpc>
              <a:defRPr/>
            </a:pPr>
            <a:endParaRPr lang="en-US" sz="2000" i="1" dirty="0"/>
          </a:p>
          <a:p>
            <a:pPr marL="1227138" lvl="2" indent="-381000" eaLnBrk="1" hangingPunct="1">
              <a:lnSpc>
                <a:spcPct val="80000"/>
              </a:lnSpc>
              <a:defRPr/>
            </a:pPr>
            <a:r>
              <a:rPr lang="en-US" sz="2000" dirty="0"/>
              <a:t>Spiders spin webs and birds fly south</a:t>
            </a:r>
          </a:p>
          <a:p>
            <a:pPr marL="1227138" lvl="2" indent="-381000" eaLnBrk="1" hangingPunct="1">
              <a:lnSpc>
                <a:spcPct val="80000"/>
              </a:lnSpc>
              <a:defRPr/>
            </a:pPr>
            <a:r>
              <a:rPr lang="en-US" sz="2000" dirty="0"/>
              <a:t>Can you think of any instincts motivate human behavior?  </a:t>
            </a:r>
          </a:p>
          <a:p>
            <a:pPr marL="800100" lvl="1" indent="-350838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marL="381000" indent="-381000"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E65A0ABC-1720-4950-B0DD-6A72899E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373F0C7-00BF-477A-8E50-C1FF65386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Theories of Motivation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D1EB2F6-B981-44ED-AE4B-8F1E2CA78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661275" cy="4114800"/>
          </a:xfrm>
        </p:spPr>
        <p:txBody>
          <a:bodyPr/>
          <a:lstStyle/>
          <a:p>
            <a:pPr marL="381000" indent="-381000" algn="just" eaLnBrk="1" hangingPunct="1"/>
            <a:r>
              <a:rPr lang="en-US" altLang="en-US" sz="2400">
                <a:solidFill>
                  <a:schemeClr val="accent1"/>
                </a:solidFill>
              </a:rPr>
              <a:t>Drive-Reduction </a:t>
            </a:r>
            <a:r>
              <a:rPr lang="en-US" altLang="en-US" sz="2400">
                <a:solidFill>
                  <a:srgbClr val="CC9900"/>
                </a:solidFill>
              </a:rPr>
              <a:t>Theory (</a:t>
            </a:r>
            <a:r>
              <a:rPr lang="en-US" altLang="en-US" sz="2400">
                <a:solidFill>
                  <a:schemeClr val="accent1"/>
                </a:solidFill>
              </a:rPr>
              <a:t>Hull)</a:t>
            </a:r>
          </a:p>
          <a:p>
            <a:pPr marL="800100" lvl="1" indent="-350838" algn="just" eaLnBrk="1" hangingPunct="1"/>
            <a:r>
              <a:rPr lang="en-US" altLang="en-US" sz="2000"/>
              <a:t>Biological needs create internal states of tension or arousal – called </a:t>
            </a:r>
            <a:r>
              <a:rPr lang="en-US" altLang="en-US" sz="2000">
                <a:solidFill>
                  <a:schemeClr val="accent1"/>
                </a:solidFill>
              </a:rPr>
              <a:t>drives</a:t>
            </a:r>
            <a:r>
              <a:rPr lang="en-US" altLang="en-US" sz="2000"/>
              <a:t> – which organisms are motivated to reduce</a:t>
            </a:r>
          </a:p>
          <a:p>
            <a:pPr marL="800100" lvl="1" indent="-350838" algn="just" eaLnBrk="1" hangingPunct="1"/>
            <a:endParaRPr lang="en-US" altLang="en-US" sz="2000"/>
          </a:p>
          <a:p>
            <a:pPr marL="800100" lvl="1" indent="-350838" algn="just" eaLnBrk="1" hangingPunct="1"/>
            <a:r>
              <a:rPr lang="en-US" altLang="en-US" sz="2000"/>
              <a:t>The aim of drive reduction is </a:t>
            </a:r>
            <a:r>
              <a:rPr lang="en-US" altLang="en-US" sz="2000">
                <a:solidFill>
                  <a:schemeClr val="accent1"/>
                </a:solidFill>
              </a:rPr>
              <a:t>homeostasis</a:t>
            </a:r>
            <a:r>
              <a:rPr lang="en-US" altLang="en-US" sz="2000"/>
              <a:t>, the need to maintain a steady internal state (e.g., temperature, food)</a:t>
            </a:r>
          </a:p>
          <a:p>
            <a:pPr marL="800100" lvl="1" indent="-350838" algn="just" eaLnBrk="1" hangingPunct="1"/>
            <a:r>
              <a:rPr lang="en-US" altLang="en-US" sz="2000"/>
              <a:t>Other motivations are extensions of </a:t>
            </a:r>
            <a:r>
              <a:rPr lang="en-US" altLang="en-US" sz="2000">
                <a:solidFill>
                  <a:schemeClr val="accent1"/>
                </a:solidFill>
              </a:rPr>
              <a:t>primary drives</a:t>
            </a:r>
            <a:r>
              <a:rPr lang="en-US" altLang="en-US" sz="2000"/>
              <a:t>, a form of generalization (called </a:t>
            </a:r>
            <a:r>
              <a:rPr lang="en-US" altLang="en-US" sz="2000">
                <a:solidFill>
                  <a:schemeClr val="accent1"/>
                </a:solidFill>
              </a:rPr>
              <a:t>secondary drives</a:t>
            </a:r>
            <a:r>
              <a:rPr lang="en-US" altLang="en-US" sz="2000"/>
              <a:t>).  Examples?</a:t>
            </a:r>
          </a:p>
          <a:p>
            <a:pPr marL="800100" lvl="1" indent="-350838" eaLnBrk="1" hangingPunct="1">
              <a:buFont typeface="Wingdings" panose="05000000000000000000" pitchFamily="2" charset="2"/>
              <a:buChar char="§"/>
            </a:pPr>
            <a:endParaRPr lang="en-US" altLang="en-US" sz="2000"/>
          </a:p>
          <a:p>
            <a:pPr marL="800100" lvl="1" indent="-350838" eaLnBrk="1" hangingPunct="1">
              <a:buFont typeface="Wingdings" panose="05000000000000000000" pitchFamily="2" charset="2"/>
              <a:buChar char="§"/>
            </a:pPr>
            <a:endParaRPr lang="en-US" altLang="en-US" sz="2400"/>
          </a:p>
          <a:p>
            <a:pPr marL="381000" indent="-381000" eaLnBrk="1" hangingPunct="1"/>
            <a:endParaRPr lang="en-US" altLang="en-US" sz="2800"/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0AD494BE-E360-4D37-B60A-4138863E23E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105400"/>
            <a:ext cx="5486400" cy="1371600"/>
            <a:chOff x="288" y="2928"/>
            <a:chExt cx="5184" cy="32533"/>
          </a:xfrm>
        </p:grpSpPr>
        <p:grpSp>
          <p:nvGrpSpPr>
            <p:cNvPr id="8197" name="Group 5">
              <a:extLst>
                <a:ext uri="{FF2B5EF4-FFF2-40B4-BE49-F238E27FC236}">
                  <a16:creationId xmlns:a16="http://schemas.microsoft.com/office/drawing/2014/main" id="{09171C57-4749-407B-843C-B91E96A665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928"/>
              <a:ext cx="1440" cy="32533"/>
              <a:chOff x="4032" y="2928"/>
              <a:chExt cx="1440" cy="32533"/>
            </a:xfrm>
          </p:grpSpPr>
          <p:sp>
            <p:nvSpPr>
              <p:cNvPr id="8210" name="Rectangle 6">
                <a:extLst>
                  <a:ext uri="{FF2B5EF4-FFF2-40B4-BE49-F238E27FC236}">
                    <a16:creationId xmlns:a16="http://schemas.microsoft.com/office/drawing/2014/main" id="{A8F3CF15-0E5A-401E-A64F-39ABEC46A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928"/>
                <a:ext cx="1440" cy="67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11" name="Text Box 7">
                <a:extLst>
                  <a:ext uri="{FF2B5EF4-FFF2-40B4-BE49-F238E27FC236}">
                    <a16:creationId xmlns:a16="http://schemas.microsoft.com/office/drawing/2014/main" id="{372E6473-A0EF-49ED-8AC2-AF97F38CCA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0" y="2928"/>
                <a:ext cx="1410" cy="32533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200" b="1"/>
                  <a:t>Drive-reducing</a:t>
                </a:r>
              </a:p>
              <a:p>
                <a:pPr algn="ctr"/>
                <a:r>
                  <a:rPr lang="en-US" altLang="en-US" sz="1200" b="1"/>
                  <a:t>behaviors</a:t>
                </a:r>
              </a:p>
              <a:p>
                <a:pPr algn="ctr"/>
                <a:r>
                  <a:rPr lang="en-US" altLang="en-US" sz="1200" b="1"/>
                  <a:t>(eating, drinking)</a:t>
                </a:r>
              </a:p>
            </p:txBody>
          </p:sp>
        </p:grpSp>
        <p:sp>
          <p:nvSpPr>
            <p:cNvPr id="8198" name="Rectangle 8">
              <a:extLst>
                <a:ext uri="{FF2B5EF4-FFF2-40B4-BE49-F238E27FC236}">
                  <a16:creationId xmlns:a16="http://schemas.microsoft.com/office/drawing/2014/main" id="{03B7F31F-3A74-4F12-A047-CE086F5AF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024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199" name="Group 9">
              <a:extLst>
                <a:ext uri="{FF2B5EF4-FFF2-40B4-BE49-F238E27FC236}">
                  <a16:creationId xmlns:a16="http://schemas.microsoft.com/office/drawing/2014/main" id="{6A50516B-8BD9-43E0-88AA-F84028EA3E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928"/>
              <a:ext cx="1440" cy="23043"/>
              <a:chOff x="0" y="3216"/>
              <a:chExt cx="1440" cy="23043"/>
            </a:xfrm>
          </p:grpSpPr>
          <p:sp>
            <p:nvSpPr>
              <p:cNvPr id="8208" name="Rectangle 10">
                <a:extLst>
                  <a:ext uri="{FF2B5EF4-FFF2-40B4-BE49-F238E27FC236}">
                    <a16:creationId xmlns:a16="http://schemas.microsoft.com/office/drawing/2014/main" id="{634F77D2-6C24-463C-AE84-A368E01F0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1440" cy="672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9" name="Text Box 11">
                <a:extLst>
                  <a:ext uri="{FF2B5EF4-FFF2-40B4-BE49-F238E27FC236}">
                    <a16:creationId xmlns:a16="http://schemas.microsoft.com/office/drawing/2014/main" id="{9DEF8F3C-68AC-4B2B-8C17-2EA3A748D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" y="5531"/>
                <a:ext cx="1180" cy="2072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200" b="1"/>
                  <a:t>Need</a:t>
                </a:r>
              </a:p>
              <a:p>
                <a:pPr algn="ctr"/>
                <a:r>
                  <a:rPr lang="en-US" altLang="en-US" sz="1200" b="1"/>
                  <a:t>(e.g., for</a:t>
                </a:r>
              </a:p>
              <a:p>
                <a:pPr algn="ctr"/>
                <a:r>
                  <a:rPr lang="en-US" altLang="en-US" sz="1200" b="1"/>
                  <a:t>food, water)</a:t>
                </a:r>
              </a:p>
            </p:txBody>
          </p:sp>
        </p:grpSp>
        <p:grpSp>
          <p:nvGrpSpPr>
            <p:cNvPr id="8200" name="Group 12">
              <a:extLst>
                <a:ext uri="{FF2B5EF4-FFF2-40B4-BE49-F238E27FC236}">
                  <a16:creationId xmlns:a16="http://schemas.microsoft.com/office/drawing/2014/main" id="{7975F526-9FA7-4824-8991-257D3670D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6" y="2928"/>
              <a:ext cx="1444" cy="20816"/>
              <a:chOff x="1532" y="3216"/>
              <a:chExt cx="1444" cy="20816"/>
            </a:xfrm>
          </p:grpSpPr>
          <p:sp>
            <p:nvSpPr>
              <p:cNvPr id="8206" name="Rectangle 13">
                <a:extLst>
                  <a:ext uri="{FF2B5EF4-FFF2-40B4-BE49-F238E27FC236}">
                    <a16:creationId xmlns:a16="http://schemas.microsoft.com/office/drawing/2014/main" id="{83211E63-1950-48C3-BD1E-DFCEAF9A3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1440" cy="67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7" name="Text Box 14">
                <a:extLst>
                  <a:ext uri="{FF2B5EF4-FFF2-40B4-BE49-F238E27FC236}">
                    <a16:creationId xmlns:a16="http://schemas.microsoft.com/office/drawing/2014/main" id="{1C4793B9-01E1-4F83-9EDB-750F45C1F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2" y="3319"/>
                <a:ext cx="1394" cy="20713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200" b="1"/>
                  <a:t>Drive</a:t>
                </a:r>
              </a:p>
              <a:p>
                <a:pPr algn="ctr"/>
                <a:r>
                  <a:rPr lang="en-US" altLang="en-US" sz="1200" b="1"/>
                  <a:t>(hunger, thirst)</a:t>
                </a:r>
              </a:p>
            </p:txBody>
          </p:sp>
        </p:grpSp>
        <p:sp>
          <p:nvSpPr>
            <p:cNvPr id="8201" name="Line 15">
              <a:extLst>
                <a:ext uri="{FF2B5EF4-FFF2-40B4-BE49-F238E27FC236}">
                  <a16:creationId xmlns:a16="http://schemas.microsoft.com/office/drawing/2014/main" id="{71107D1A-4712-4363-B134-91834FC70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928"/>
              <a:ext cx="1440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Line 16">
              <a:extLst>
                <a:ext uri="{FF2B5EF4-FFF2-40B4-BE49-F238E27FC236}">
                  <a16:creationId xmlns:a16="http://schemas.microsoft.com/office/drawing/2014/main" id="{9C26DC2B-7C20-4584-8FC2-2F8842324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1440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Line 17">
              <a:extLst>
                <a:ext uri="{FF2B5EF4-FFF2-40B4-BE49-F238E27FC236}">
                  <a16:creationId xmlns:a16="http://schemas.microsoft.com/office/drawing/2014/main" id="{3A5D252A-8A38-4480-B0C5-01F626041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928"/>
              <a:ext cx="1440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AutoShape 18">
              <a:extLst>
                <a:ext uri="{FF2B5EF4-FFF2-40B4-BE49-F238E27FC236}">
                  <a16:creationId xmlns:a16="http://schemas.microsoft.com/office/drawing/2014/main" id="{F6EA9E89-A654-48D3-BF58-2BC647F4C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072"/>
              <a:ext cx="240" cy="306"/>
            </a:xfrm>
            <a:prstGeom prst="rightArrow">
              <a:avLst>
                <a:gd name="adj1" fmla="val 41833"/>
                <a:gd name="adj2" fmla="val 5500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5" name="AutoShape 19">
              <a:extLst>
                <a:ext uri="{FF2B5EF4-FFF2-40B4-BE49-F238E27FC236}">
                  <a16:creationId xmlns:a16="http://schemas.microsoft.com/office/drawing/2014/main" id="{CCC44352-05A9-431E-8911-052982B5B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240" cy="306"/>
            </a:xfrm>
            <a:prstGeom prst="rightArrow">
              <a:avLst>
                <a:gd name="adj1" fmla="val 41833"/>
                <a:gd name="adj2" fmla="val 5500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83CC399-28C7-44E9-8266-83CD0D2B0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75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Instinct and Drive Reduction?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86D8278-0FFC-4C19-B375-037EB312E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4537075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000"/>
              <a:t>How do </a:t>
            </a:r>
            <a:r>
              <a:rPr lang="en-US" altLang="en-US" sz="2000">
                <a:solidFill>
                  <a:schemeClr val="accent1"/>
                </a:solidFill>
              </a:rPr>
              <a:t>in</a:t>
            </a:r>
            <a:r>
              <a:rPr lang="en-US" altLang="en-US" sz="2000">
                <a:solidFill>
                  <a:srgbClr val="CC9900"/>
                </a:solidFill>
              </a:rPr>
              <a:t>stin</a:t>
            </a:r>
            <a:r>
              <a:rPr lang="en-US" altLang="en-US" sz="2000">
                <a:solidFill>
                  <a:schemeClr val="accent1"/>
                </a:solidFill>
              </a:rPr>
              <a:t>ct theory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chemeClr val="accent1"/>
                </a:solidFill>
              </a:rPr>
              <a:t>drive reduction theory</a:t>
            </a:r>
            <a:r>
              <a:rPr lang="en-US" altLang="en-US" sz="2000">
                <a:solidFill>
                  <a:srgbClr val="6600CC"/>
                </a:solidFill>
              </a:rPr>
              <a:t> </a:t>
            </a:r>
            <a:r>
              <a:rPr lang="en-US" altLang="en-US" sz="2000"/>
              <a:t>fail to explain the full range of human motivation? 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00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000"/>
              <a:t>Drive-reduction theory was challenged by </a:t>
            </a:r>
            <a:r>
              <a:rPr lang="en-US" altLang="en-US" sz="2000">
                <a:solidFill>
                  <a:srgbClr val="CC9900"/>
                </a:solidFill>
              </a:rPr>
              <a:t>Harry Harlow</a:t>
            </a:r>
            <a:r>
              <a:rPr lang="en-US" altLang="en-US" sz="2000"/>
              <a:t>’s experiments in contact comfort, exploration and curiosity, and other needs/drives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68D9270F-240C-45E2-8033-1EB3C6F6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2362200"/>
            <a:ext cx="28400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70513D4-AD2C-4793-88CC-534CCD4B2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975" y="231775"/>
            <a:ext cx="6750050" cy="1228725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Theories of Motivation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34A7177-9EC0-4C8B-836B-E903BDE83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52578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accent1"/>
                </a:solidFill>
              </a:rPr>
              <a:t>Arousal Theory</a:t>
            </a:r>
          </a:p>
          <a:p>
            <a:pPr lvl="1" eaLnBrk="1" hangingPunct="1"/>
            <a:r>
              <a:rPr lang="en-US" altLang="en-US" sz="2000"/>
              <a:t>Humans seek </a:t>
            </a:r>
            <a:r>
              <a:rPr lang="en-US" altLang="en-US" sz="2000" i="1">
                <a:solidFill>
                  <a:schemeClr val="accent1"/>
                </a:solidFill>
              </a:rPr>
              <a:t>optimum levels of arousal.  </a:t>
            </a:r>
            <a:r>
              <a:rPr lang="en-US" altLang="en-US" sz="2000"/>
              <a:t>Levels vary from situation to situation, and from person to person</a:t>
            </a:r>
          </a:p>
          <a:p>
            <a:pPr lvl="1" eaLnBrk="1" hangingPunct="1"/>
            <a:r>
              <a:rPr lang="en-US" altLang="en-US" sz="2000"/>
              <a:t>Young monkeys and children explore the environment in the absence of need-based drives (exploration, curiosity, manipulation needs)</a:t>
            </a:r>
          </a:p>
          <a:p>
            <a:pPr lvl="1" eaLnBrk="1" hangingPunct="1"/>
            <a:endParaRPr lang="en-US" altLang="en-US" sz="2000"/>
          </a:p>
          <a:p>
            <a:pPr lvl="1" eaLnBrk="1" hangingPunct="1"/>
            <a:r>
              <a:rPr lang="en-US" altLang="en-US" sz="2000"/>
              <a:t>Some motivated behaviors actually </a:t>
            </a:r>
            <a:r>
              <a:rPr lang="en-US" altLang="en-US" sz="2000" i="1"/>
              <a:t>increase</a:t>
            </a:r>
            <a:r>
              <a:rPr lang="en-US" altLang="en-US" sz="2000"/>
              <a:t> tensions and arousal.  Examples?  </a:t>
            </a:r>
          </a:p>
          <a:p>
            <a:pPr lvl="1" eaLnBrk="1" hangingPunct="1"/>
            <a:r>
              <a:rPr lang="en-US" altLang="en-US" sz="2000"/>
              <a:t>Why do we engage in these? Risk-taking behavior may play an adaptive role. </a:t>
            </a:r>
            <a:r>
              <a:rPr lang="en-US" altLang="en-US" sz="2000">
                <a:solidFill>
                  <a:schemeClr val="accent1"/>
                </a:solidFill>
              </a:rPr>
              <a:t>Evolutionary Psychology</a:t>
            </a:r>
            <a:r>
              <a:rPr lang="en-US" altLang="en-US" sz="2000">
                <a:solidFill>
                  <a:srgbClr val="6600CC"/>
                </a:solidFill>
              </a:rPr>
              <a:t> </a:t>
            </a:r>
            <a:endParaRPr lang="en-US" altLang="en-US" sz="200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240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24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69AD30E-14F6-45C4-9620-DAE338005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975" y="231775"/>
            <a:ext cx="7058025" cy="1228725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Arousal and Yerkes–Dodson Law</a:t>
            </a:r>
          </a:p>
        </p:txBody>
      </p:sp>
      <p:pic>
        <p:nvPicPr>
          <p:cNvPr id="11267" name="Picture 4" descr="W2B09F02 [Converted]">
            <a:extLst>
              <a:ext uri="{FF2B5EF4-FFF2-40B4-BE49-F238E27FC236}">
                <a16:creationId xmlns:a16="http://schemas.microsoft.com/office/drawing/2014/main" id="{93015BD8-0A6B-4258-A3E3-0EEA4EDC9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6"/>
          <a:stretch>
            <a:fillRect/>
          </a:stretch>
        </p:blipFill>
        <p:spPr bwMode="auto">
          <a:xfrm>
            <a:off x="1600200" y="1689100"/>
            <a:ext cx="60198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215EEAA-9172-479C-9D83-30A73236D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Incentive Theory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6045F22-1E94-41B4-A849-B1E6A3029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3657600" cy="4114800"/>
          </a:xfrm>
        </p:spPr>
        <p:txBody>
          <a:bodyPr/>
          <a:lstStyle/>
          <a:p>
            <a:pPr algn="just" eaLnBrk="1" hangingPunct="1"/>
            <a:r>
              <a:rPr lang="en-US" altLang="en-US" sz="2000"/>
              <a:t>Based on </a:t>
            </a:r>
            <a:r>
              <a:rPr lang="en-US" altLang="en-US" sz="2000" i="1"/>
              <a:t>Behaviorism </a:t>
            </a:r>
            <a:r>
              <a:rPr lang="en-US" altLang="en-US" sz="2000"/>
              <a:t>(Skinner). We are motivated by what we can get out of a situation</a:t>
            </a:r>
            <a:endParaRPr lang="en-US" altLang="en-US" sz="2000">
              <a:solidFill>
                <a:srgbClr val="6600CC"/>
              </a:solidFill>
            </a:endParaRPr>
          </a:p>
          <a:p>
            <a:pPr algn="just" eaLnBrk="1" hangingPunct="1"/>
            <a:endParaRPr lang="en-US" altLang="en-US" sz="2000">
              <a:solidFill>
                <a:srgbClr val="6600CC"/>
              </a:solidFill>
            </a:endParaRPr>
          </a:p>
          <a:p>
            <a:pPr algn="just" eaLnBrk="1" hangingPunct="1"/>
            <a:r>
              <a:rPr lang="en-US" altLang="en-US" sz="2000"/>
              <a:t>Where our needs </a:t>
            </a:r>
            <a:r>
              <a:rPr lang="en-US" altLang="en-US" sz="2000" i="1"/>
              <a:t>push,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CC9900"/>
                </a:solidFill>
              </a:rPr>
              <a:t>incentives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2000"/>
              <a:t>(positive or negative stimuli) </a:t>
            </a:r>
            <a:r>
              <a:rPr lang="en-US" altLang="en-US" sz="2000" i="1"/>
              <a:t>pull</a:t>
            </a:r>
            <a:r>
              <a:rPr lang="en-US" altLang="en-US" sz="2000"/>
              <a:t> us in reducing our drives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180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2000"/>
          </a:p>
          <a:p>
            <a:pPr eaLnBrk="1" hangingPunct="1"/>
            <a:endParaRPr lang="en-US" altLang="en-US"/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D2D36FFE-63FC-4129-BC75-5D5A6DA8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7338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2ACF737-37D3-4442-84BD-5640165C9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6600CC"/>
                </a:solidFill>
              </a:rPr>
              <a:t>Intrinsic and Extrinsic Motivation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2B36649-F1C8-485E-80D7-518CC9769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5222875" cy="4419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1"/>
                </a:solidFill>
              </a:rPr>
              <a:t>Intrinsic motivation</a:t>
            </a:r>
            <a:r>
              <a:rPr lang="en-US" altLang="en-US" sz="2000"/>
              <a:t>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2000"/>
              <a:t>Activities that are motivated without external rewards that are done for the joy of doing them, e.g.?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000">
              <a:solidFill>
                <a:schemeClr val="accent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1"/>
                </a:solidFill>
              </a:rPr>
              <a:t>Extrinsic motivation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en-US" sz="2000"/>
              <a:t>Activities that are motivated by the pleasant or unpleasant consequences that follow them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>
              <a:solidFill>
                <a:schemeClr val="accent1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131076" name="Picture 4" descr="j0078726">
            <a:extLst>
              <a:ext uri="{FF2B5EF4-FFF2-40B4-BE49-F238E27FC236}">
                <a16:creationId xmlns:a16="http://schemas.microsoft.com/office/drawing/2014/main" id="{1CE54DD3-9E51-481B-B1C6-DEA4481D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0304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5736</TotalTime>
  <Words>1396</Words>
  <Application>Microsoft Office PowerPoint</Application>
  <PresentationFormat>On-screen Show (4:3)</PresentationFormat>
  <Paragraphs>203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Monotype Sorts</vt:lpstr>
      <vt:lpstr>Palatino Linotype</vt:lpstr>
      <vt:lpstr>Tahoma</vt:lpstr>
      <vt:lpstr>Times New Roman</vt:lpstr>
      <vt:lpstr>Wingdings</vt:lpstr>
      <vt:lpstr>Axis</vt:lpstr>
      <vt:lpstr>Motivation</vt:lpstr>
      <vt:lpstr>Motivation </vt:lpstr>
      <vt:lpstr>Theories of Motivation</vt:lpstr>
      <vt:lpstr>Theories of Motivation</vt:lpstr>
      <vt:lpstr>Instinct and Drive Reduction?</vt:lpstr>
      <vt:lpstr>Theories of Motivation</vt:lpstr>
      <vt:lpstr>Arousal and Yerkes–Dodson Law</vt:lpstr>
      <vt:lpstr>Incentive Theory</vt:lpstr>
      <vt:lpstr>Intrinsic and Extrinsic Motivation</vt:lpstr>
      <vt:lpstr>Cognitive Theory</vt:lpstr>
      <vt:lpstr>Maslow’s Hierarchy of Needs</vt:lpstr>
      <vt:lpstr>Maslow’s Hierarchy of Needs</vt:lpstr>
      <vt:lpstr>Physiology of Hunger</vt:lpstr>
      <vt:lpstr>Physiology of Hunger</vt:lpstr>
      <vt:lpstr>Physiology of Hunger</vt:lpstr>
      <vt:lpstr>The Psychology of Hunger</vt:lpstr>
      <vt:lpstr>Psychology of Eating Disorders </vt:lpstr>
      <vt:lpstr>Physiology of Sexual Motivation</vt:lpstr>
      <vt:lpstr>Need for Achievement (NAch)</vt:lpstr>
      <vt:lpstr>Need for Achievement (NAch)</vt:lpstr>
      <vt:lpstr>Thematic Apperception Test </vt:lpstr>
      <vt:lpstr>Thematic Apperception Test</vt:lpstr>
      <vt:lpstr>Need for Affiliation (nAff) and Other Needs</vt:lpstr>
      <vt:lpstr>Motivation and Work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</dc:title>
  <dc:creator>Preferred Customer</dc:creator>
  <cp:lastModifiedBy>Bergman Lance</cp:lastModifiedBy>
  <cp:revision>178</cp:revision>
  <cp:lastPrinted>2000-07-23T18:27:51Z</cp:lastPrinted>
  <dcterms:created xsi:type="dcterms:W3CDTF">1998-07-07T15:26:24Z</dcterms:created>
  <dcterms:modified xsi:type="dcterms:W3CDTF">2020-02-10T12:02:40Z</dcterms:modified>
</cp:coreProperties>
</file>