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6" r:id="rId3"/>
    <p:sldId id="288" r:id="rId4"/>
    <p:sldId id="290" r:id="rId5"/>
    <p:sldId id="291" r:id="rId6"/>
    <p:sldId id="258" r:id="rId7"/>
    <p:sldId id="259" r:id="rId8"/>
    <p:sldId id="261" r:id="rId9"/>
    <p:sldId id="260" r:id="rId10"/>
    <p:sldId id="262" r:id="rId11"/>
    <p:sldId id="263" r:id="rId12"/>
    <p:sldId id="264" r:id="rId13"/>
    <p:sldId id="265" r:id="rId14"/>
    <p:sldId id="267" r:id="rId15"/>
    <p:sldId id="266" r:id="rId16"/>
    <p:sldId id="268" r:id="rId17"/>
    <p:sldId id="270" r:id="rId18"/>
    <p:sldId id="271" r:id="rId19"/>
    <p:sldId id="272" r:id="rId20"/>
    <p:sldId id="273" r:id="rId21"/>
    <p:sldId id="278"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42" d="100"/>
          <a:sy n="42" d="100"/>
        </p:scale>
        <p:origin x="1360" y="4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7ED8C4-0B7C-46B3-A6A3-80D639746A55}" type="datetimeFigureOut">
              <a:rPr lang="en-US" smtClean="0"/>
              <a:pPr/>
              <a:t>1/21/2020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BD41B-9202-4720-9C33-B274DDDCE9CD}" type="slidenum">
              <a:rPr lang="en-US" smtClean="0"/>
              <a:pPr/>
              <a:t>‹#›</a:t>
            </a:fld>
            <a:endParaRPr lang="en-US"/>
          </a:p>
        </p:txBody>
      </p:sp>
    </p:spTree>
    <p:extLst>
      <p:ext uri="{BB962C8B-B14F-4D97-AF65-F5344CB8AC3E}">
        <p14:creationId xmlns:p14="http://schemas.microsoft.com/office/powerpoint/2010/main" val="346995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9831780-2341-4225-B3B1-DD0CC7276217}" type="slidenum">
              <a:rPr lang="en-US" smtClean="0"/>
              <a:pPr/>
              <a:t>1</a:t>
            </a:fld>
            <a:endParaRPr lang="en-US"/>
          </a:p>
        </p:txBody>
      </p:sp>
      <p:sp>
        <p:nvSpPr>
          <p:cNvPr id="39939" name="Rectangle 2"/>
          <p:cNvSpPr>
            <a:spLocks noGrp="1" noRot="1" noChangeAspect="1" noChangeArrowheads="1" noTextEdit="1"/>
          </p:cNvSpPr>
          <p:nvPr>
            <p:ph type="sldImg"/>
          </p:nvPr>
        </p:nvSpPr>
        <p:spPr>
          <a:xfrm>
            <a:off x="1146175" y="687388"/>
            <a:ext cx="4568825" cy="3425825"/>
          </a:xfrm>
          <a:ln/>
        </p:spPr>
      </p:sp>
      <p:sp>
        <p:nvSpPr>
          <p:cNvPr id="39940" name="Rectangle 3"/>
          <p:cNvSpPr>
            <a:spLocks noGrp="1" noChangeArrowheads="1"/>
          </p:cNvSpPr>
          <p:nvPr>
            <p:ph type="body" idx="1"/>
          </p:nvPr>
        </p:nvSpPr>
        <p:spPr>
          <a:xfrm>
            <a:off x="685800" y="4343360"/>
            <a:ext cx="5486400" cy="4113930"/>
          </a:xfrm>
          <a:noFill/>
          <a:ln/>
        </p:spPr>
        <p:txBody>
          <a:bodyPr/>
          <a:lstStyle/>
          <a:p>
            <a:pPr eaLnBrk="1" hangingPunct="1"/>
            <a:endParaRPr lang="en-US"/>
          </a:p>
        </p:txBody>
      </p:sp>
    </p:spTree>
    <p:extLst>
      <p:ext uri="{BB962C8B-B14F-4D97-AF65-F5344CB8AC3E}">
        <p14:creationId xmlns:p14="http://schemas.microsoft.com/office/powerpoint/2010/main" val="331771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4E140D4-AEEF-4217-9EC4-1E50105E88F9}" type="slidenum">
              <a:rPr lang="en-US" smtClean="0"/>
              <a:pPr/>
              <a:t>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b="1"/>
              <a:t>OBJECTIVE 11</a:t>
            </a:r>
            <a:r>
              <a:rPr lang="en-US" b="1">
                <a:cs typeface="Arial" charset="0"/>
              </a:rPr>
              <a:t>| Describe the basic structural units of language.</a:t>
            </a:r>
          </a:p>
        </p:txBody>
      </p:sp>
    </p:spTree>
    <p:extLst>
      <p:ext uri="{BB962C8B-B14F-4D97-AF65-F5344CB8AC3E}">
        <p14:creationId xmlns:p14="http://schemas.microsoft.com/office/powerpoint/2010/main" val="165280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EB7102F-BE77-4993-9BF8-D7461374ECBA}" type="slidenum">
              <a:rPr lang="en-US" smtClean="0"/>
              <a:pPr/>
              <a:t>19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b="1"/>
              <a:t>OBJECTIVE 14</a:t>
            </a:r>
            <a:r>
              <a:rPr lang="en-US" b="1">
                <a:cs typeface="Arial" charset="0"/>
              </a:rPr>
              <a:t>| Summarize Whorf’s linguistic determinism hypothesis, and comment on its standing in contemporary psychology.</a:t>
            </a:r>
          </a:p>
        </p:txBody>
      </p:sp>
    </p:spTree>
    <p:extLst>
      <p:ext uri="{BB962C8B-B14F-4D97-AF65-F5344CB8AC3E}">
        <p14:creationId xmlns:p14="http://schemas.microsoft.com/office/powerpoint/2010/main" val="27430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D94CB02-0047-4F30-B94D-D4DFD32580F6}" type="slidenum">
              <a:rPr lang="en-US" smtClean="0"/>
              <a:pPr/>
              <a:t>20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b="1">
              <a:cs typeface="Arial" charset="0"/>
            </a:endParaRPr>
          </a:p>
        </p:txBody>
      </p:sp>
    </p:spTree>
    <p:extLst>
      <p:ext uri="{BB962C8B-B14F-4D97-AF65-F5344CB8AC3E}">
        <p14:creationId xmlns:p14="http://schemas.microsoft.com/office/powerpoint/2010/main" val="40067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1FE586D-BCC3-4F34-850C-3714690748B7}" type="slidenum">
              <a:rPr lang="en-US" smtClean="0"/>
              <a:pPr/>
              <a:t>21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b="1"/>
              <a:t>OBJECTIVE 17</a:t>
            </a:r>
            <a:r>
              <a:rPr lang="en-US" b="1">
                <a:cs typeface="Arial" charset="0"/>
              </a:rPr>
              <a:t>| Outline the arguments for and against the idea that animals and humans share the capacity for language.</a:t>
            </a:r>
          </a:p>
        </p:txBody>
      </p:sp>
    </p:spTree>
    <p:extLst>
      <p:ext uri="{BB962C8B-B14F-4D97-AF65-F5344CB8AC3E}">
        <p14:creationId xmlns:p14="http://schemas.microsoft.com/office/powerpoint/2010/main" val="997210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03D7C9-2B49-41EC-A154-46AEFC15D41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A75D0-A069-40DD-B1E4-370417ABBD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3D7C9-2B49-41EC-A154-46AEFC15D41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A75D0-A069-40DD-B1E4-370417ABBD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3D7C9-2B49-41EC-A154-46AEFC15D41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A75D0-A069-40DD-B1E4-370417ABBD8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FB3557-6D90-46C4-B9F5-71B8FDB149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3D7C9-2B49-41EC-A154-46AEFC15D41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A75D0-A069-40DD-B1E4-370417ABBD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03D7C9-2B49-41EC-A154-46AEFC15D41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A75D0-A069-40DD-B1E4-370417ABBD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03D7C9-2B49-41EC-A154-46AEFC15D41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A75D0-A069-40DD-B1E4-370417ABBD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03D7C9-2B49-41EC-A154-46AEFC15D419}"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A75D0-A069-40DD-B1E4-370417ABBD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03D7C9-2B49-41EC-A154-46AEFC15D419}"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A75D0-A069-40DD-B1E4-370417ABBD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3D7C9-2B49-41EC-A154-46AEFC15D419}"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A75D0-A069-40DD-B1E4-370417ABBD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03D7C9-2B49-41EC-A154-46AEFC15D41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A75D0-A069-40DD-B1E4-370417ABBD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03D7C9-2B49-41EC-A154-46AEFC15D41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A75D0-A069-40DD-B1E4-370417ABBD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3D7C9-2B49-41EC-A154-46AEFC15D419}" type="datetimeFigureOut">
              <a:rPr lang="en-US" smtClean="0"/>
              <a:pPr/>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A75D0-A069-40DD-B1E4-370417ABBD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xZ-NrCohGk" TargetMode="External"/><Relationship Id="rId7" Type="http://schemas.openxmlformats.org/officeDocument/2006/relationships/hyperlink" Target="http://www.learner.org/resources/series138.html" TargetMode="External"/><Relationship Id="rId2" Type="http://schemas.openxmlformats.org/officeDocument/2006/relationships/hyperlink" Target="http://www.youtube.com/watch?v=qu3XxSDRuKM&amp;feature=related" TargetMode="External"/><Relationship Id="rId1" Type="http://schemas.openxmlformats.org/officeDocument/2006/relationships/slideLayout" Target="../slideLayouts/slideLayout2.xml"/><Relationship Id="rId6" Type="http://schemas.openxmlformats.org/officeDocument/2006/relationships/hyperlink" Target="https://www.youtube.com/watch?v=tdXJnb-AwXA" TargetMode="External"/><Relationship Id="rId5" Type="http://schemas.openxmlformats.org/officeDocument/2006/relationships/hyperlink" Target="http://www.youtube.com/watch?v=a1kcqpulHug&amp;feature=endscreen&amp;NR=1" TargetMode="External"/><Relationship Id="rId4" Type="http://schemas.openxmlformats.org/officeDocument/2006/relationships/hyperlink" Target="https://www.youtube.com/watch?v=xfiHd6DyuT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tdXJnb-AwX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tUf0672xAOU" TargetMode="External"/><Relationship Id="rId2" Type="http://schemas.openxmlformats.org/officeDocument/2006/relationships/hyperlink" Target="http://vsx.onstreammedia.com/vsx/pbssaf/search/search?pageSize=5&amp;query_op2=must_contain&amp;query_field2=clabel_Category&amp;query_op3=eq&amp;query_field3=clabel_Access&amp;query3=Public&amp;search_type=VIR_CAT_CLIP&amp;sort=vlabel_Date&amp;sort_dir=-&amp;sort2=VIR_ASSET_ID_FIELD&amp;sort_di"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bs.org/wgbh/evolution/library/07/2/real/l_072_04.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dge.org/3rd_culture/boroditsky09/boroditsky09_index.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www.nytimes.com/2010/08/29/magazine/29language-t.html?_r=1&amp;scp=1&amp;sq=you%20are%20what%20you%20speak%20whorf&amp;st=cse" TargetMode="External"/><Relationship Id="rId5" Type="http://schemas.openxmlformats.org/officeDocument/2006/relationships/hyperlink" Target="http://www.theworld.org/2011/10/future-tense-language/" TargetMode="Externa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hyperlink" Target="http://www.npr.org/2011/01/20/132650631/new-language-discovered-prairiedogese"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hyperlink" Target="http://abcnews.go.com/WN/Technology/Story?id=3222942&amp;page=1" TargetMode="External"/><Relationship Id="rId7" Type="http://schemas.openxmlformats.org/officeDocument/2006/relationships/hyperlink" Target="http://www.koko.org/index.php" TargetMode="External"/><Relationship Id="rId2" Type="http://schemas.openxmlformats.org/officeDocument/2006/relationships/hyperlink" Target="http://www.greatapetrust.org/" TargetMode="External"/><Relationship Id="rId1" Type="http://schemas.openxmlformats.org/officeDocument/2006/relationships/slideLayout" Target="../slideLayouts/slideLayout2.xml"/><Relationship Id="rId6" Type="http://schemas.openxmlformats.org/officeDocument/2006/relationships/hyperlink" Target="http://www.youtube.com/watch?v=gG-xBHiz4OU&amp;feature=related" TargetMode="External"/><Relationship Id="rId5" Type="http://schemas.openxmlformats.org/officeDocument/2006/relationships/hyperlink" Target="http://www.youtube.com/watch?v=2Dhc2zePJFE" TargetMode="External"/><Relationship Id="rId4" Type="http://schemas.openxmlformats.org/officeDocument/2006/relationships/hyperlink" Target="http://www.youtube.com/watch?v=dBUHWoFnuB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learner.org/resources/series138.html" TargetMode="External"/><Relationship Id="rId2" Type="http://schemas.openxmlformats.org/officeDocument/2006/relationships/hyperlink" Target="http://www.newyorker.com/reporting/2007/01/29/070129fa_fact_groopman" TargetMode="External"/><Relationship Id="rId1" Type="http://schemas.openxmlformats.org/officeDocument/2006/relationships/slideLayout" Target="../slideLayouts/slideLayout2.xml"/><Relationship Id="rId4" Type="http://schemas.openxmlformats.org/officeDocument/2006/relationships/hyperlink" Target="http://www.youtube.com/watch?v=XgRlrBl-7Y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auburn.edu/academic/education/reading_genie/spelling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youtube.com/watch?v=c246fZ-7z1w"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learner.org/resources/series150.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842579F8-9540-4091-8CE6-1B0790F67F12}" type="slidenum">
              <a:rPr lang="en-US" smtClean="0"/>
              <a:pPr/>
              <a:t>1</a:t>
            </a:fld>
            <a:endParaRPr lang="en-US"/>
          </a:p>
        </p:txBody>
      </p:sp>
      <p:sp>
        <p:nvSpPr>
          <p:cNvPr id="435202" name="Rectangle 1026"/>
          <p:cNvSpPr>
            <a:spLocks noGrp="1" noChangeArrowheads="1"/>
          </p:cNvSpPr>
          <p:nvPr>
            <p:ph type="title"/>
          </p:nvPr>
        </p:nvSpPr>
        <p:spPr>
          <a:xfrm>
            <a:off x="671513" y="276225"/>
            <a:ext cx="7772400" cy="1143000"/>
          </a:xfrm>
        </p:spPr>
        <p:txBody>
          <a:bodyPr/>
          <a:lstStyle/>
          <a:p>
            <a:pPr eaLnBrk="1" hangingPunct="1"/>
            <a:r>
              <a:rPr lang="en-US" sz="4000">
                <a:solidFill>
                  <a:srgbClr val="0000FF"/>
                </a:solidFill>
              </a:rPr>
              <a:t>Thinking and Language</a:t>
            </a:r>
          </a:p>
        </p:txBody>
      </p:sp>
      <p:sp>
        <p:nvSpPr>
          <p:cNvPr id="435203" name="Rectangle 1027"/>
          <p:cNvSpPr>
            <a:spLocks noGrp="1" noChangeArrowheads="1"/>
          </p:cNvSpPr>
          <p:nvPr>
            <p:ph type="body" idx="1"/>
          </p:nvPr>
        </p:nvSpPr>
        <p:spPr>
          <a:xfrm>
            <a:off x="1371600" y="1371600"/>
            <a:ext cx="5938838" cy="5022850"/>
          </a:xfrm>
          <a:noFill/>
        </p:spPr>
        <p:txBody>
          <a:bodyPr>
            <a:normAutofit/>
          </a:bodyPr>
          <a:lstStyle/>
          <a:p>
            <a:pPr marL="0" indent="0">
              <a:lnSpc>
                <a:spcPct val="80000"/>
              </a:lnSpc>
              <a:spcAft>
                <a:spcPct val="20000"/>
              </a:spcAft>
              <a:buNone/>
            </a:pPr>
            <a:r>
              <a:rPr lang="en-US" altLang="en-US" sz="2000" dirty="0">
                <a:solidFill>
                  <a:srgbClr val="0000FF"/>
                </a:solidFill>
              </a:rPr>
              <a:t>Thinking</a:t>
            </a:r>
          </a:p>
          <a:p>
            <a:pPr marL="381000" lvl="1" indent="-266700">
              <a:lnSpc>
                <a:spcPct val="80000"/>
              </a:lnSpc>
              <a:spcAft>
                <a:spcPct val="20000"/>
              </a:spcAft>
              <a:buFont typeface="Wingdings" pitchFamily="2" charset="2"/>
              <a:buChar char="§"/>
            </a:pPr>
            <a:r>
              <a:rPr lang="en-US" altLang="en-US" sz="2000" dirty="0"/>
              <a:t>Concepts</a:t>
            </a:r>
          </a:p>
          <a:p>
            <a:pPr marL="381000" lvl="1" indent="-266700">
              <a:lnSpc>
                <a:spcPct val="80000"/>
              </a:lnSpc>
              <a:spcAft>
                <a:spcPct val="20000"/>
              </a:spcAft>
              <a:buFont typeface="Wingdings" pitchFamily="2" charset="2"/>
              <a:buChar char="§"/>
            </a:pPr>
            <a:r>
              <a:rPr lang="en-US" altLang="en-US" sz="2000" dirty="0"/>
              <a:t>Solving Problems</a:t>
            </a:r>
          </a:p>
          <a:p>
            <a:pPr marL="381000" lvl="1" indent="-266700">
              <a:lnSpc>
                <a:spcPct val="80000"/>
              </a:lnSpc>
              <a:spcAft>
                <a:spcPct val="20000"/>
              </a:spcAft>
              <a:buFont typeface="Wingdings" pitchFamily="2" charset="2"/>
              <a:buChar char="§"/>
            </a:pPr>
            <a:r>
              <a:rPr lang="en-US" altLang="en-US" sz="2000" dirty="0"/>
              <a:t>Making Decisions and Forming Judgments</a:t>
            </a:r>
          </a:p>
          <a:p>
            <a:pPr marL="381000" lvl="1" indent="-266700">
              <a:lnSpc>
                <a:spcPct val="80000"/>
              </a:lnSpc>
              <a:spcAft>
                <a:spcPct val="20000"/>
              </a:spcAft>
              <a:buFont typeface="Wingdings" pitchFamily="2" charset="2"/>
              <a:buChar char="§"/>
            </a:pPr>
            <a:r>
              <a:rPr lang="en-US" altLang="en-US" sz="2000" dirty="0"/>
              <a:t>Belief Bias</a:t>
            </a:r>
          </a:p>
          <a:p>
            <a:pPr marL="0" indent="0" eaLnBrk="1" hangingPunct="1">
              <a:lnSpc>
                <a:spcPct val="80000"/>
              </a:lnSpc>
              <a:spcAft>
                <a:spcPct val="20000"/>
              </a:spcAft>
              <a:buFont typeface="Wingdings" pitchFamily="2" charset="2"/>
              <a:buNone/>
            </a:pPr>
            <a:r>
              <a:rPr lang="en-US" altLang="en-US" sz="2000" dirty="0">
                <a:solidFill>
                  <a:srgbClr val="0000FF"/>
                </a:solidFill>
              </a:rPr>
              <a:t>Language</a:t>
            </a:r>
          </a:p>
          <a:p>
            <a:pPr marL="381000" lvl="1" indent="-266700" eaLnBrk="1" hangingPunct="1">
              <a:lnSpc>
                <a:spcPct val="80000"/>
              </a:lnSpc>
              <a:spcAft>
                <a:spcPct val="20000"/>
              </a:spcAft>
              <a:buFont typeface="Wingdings" pitchFamily="2" charset="2"/>
              <a:buChar char="§"/>
            </a:pPr>
            <a:r>
              <a:rPr lang="en-US" altLang="en-US" sz="2000" dirty="0"/>
              <a:t>Language Structure</a:t>
            </a:r>
          </a:p>
          <a:p>
            <a:pPr marL="381000" lvl="1" indent="-266700" eaLnBrk="1" hangingPunct="1">
              <a:lnSpc>
                <a:spcPct val="80000"/>
              </a:lnSpc>
              <a:spcAft>
                <a:spcPct val="20000"/>
              </a:spcAft>
              <a:buFont typeface="Wingdings" pitchFamily="2" charset="2"/>
              <a:buChar char="§"/>
            </a:pPr>
            <a:r>
              <a:rPr lang="en-US" altLang="en-US" sz="2000" dirty="0"/>
              <a:t>Language Development</a:t>
            </a:r>
            <a:endParaRPr lang="en-US" altLang="en-US" sz="2000" dirty="0">
              <a:solidFill>
                <a:srgbClr val="0000FF"/>
              </a:solidFill>
            </a:endParaRPr>
          </a:p>
          <a:p>
            <a:pPr marL="0" indent="0" eaLnBrk="1" hangingPunct="1">
              <a:lnSpc>
                <a:spcPct val="80000"/>
              </a:lnSpc>
              <a:spcAft>
                <a:spcPct val="20000"/>
              </a:spcAft>
              <a:buFont typeface="Wingdings" pitchFamily="2" charset="2"/>
              <a:buNone/>
            </a:pPr>
            <a:r>
              <a:rPr lang="en-US" altLang="en-US" sz="2000" dirty="0">
                <a:solidFill>
                  <a:srgbClr val="0000FF"/>
                </a:solidFill>
              </a:rPr>
              <a:t>Thinking &amp; Language</a:t>
            </a:r>
          </a:p>
          <a:p>
            <a:pPr marL="381000" lvl="1" indent="-266700" eaLnBrk="1" hangingPunct="1">
              <a:lnSpc>
                <a:spcPct val="80000"/>
              </a:lnSpc>
              <a:spcAft>
                <a:spcPct val="20000"/>
              </a:spcAft>
              <a:buFont typeface="Wingdings" pitchFamily="2" charset="2"/>
              <a:buChar char="§"/>
            </a:pPr>
            <a:r>
              <a:rPr lang="en-US" altLang="en-US" sz="2000" dirty="0"/>
              <a:t>Language Influences Thinking</a:t>
            </a:r>
          </a:p>
          <a:p>
            <a:pPr marL="381000" lvl="1" indent="-266700" eaLnBrk="1" hangingPunct="1">
              <a:lnSpc>
                <a:spcPct val="80000"/>
              </a:lnSpc>
              <a:spcAft>
                <a:spcPct val="20000"/>
              </a:spcAft>
              <a:buFont typeface="Wingdings" pitchFamily="2" charset="2"/>
              <a:buChar char="§"/>
            </a:pPr>
            <a:r>
              <a:rPr lang="en-US" altLang="en-US" sz="2000" dirty="0"/>
              <a:t>Thinking in Images</a:t>
            </a:r>
          </a:p>
          <a:p>
            <a:pPr marL="0" indent="0" eaLnBrk="1" hangingPunct="1">
              <a:lnSpc>
                <a:spcPct val="80000"/>
              </a:lnSpc>
              <a:spcAft>
                <a:spcPct val="20000"/>
              </a:spcAft>
              <a:buFont typeface="Wingdings" pitchFamily="2" charset="2"/>
              <a:buNone/>
            </a:pPr>
            <a:r>
              <a:rPr lang="en-US" altLang="en-US" sz="2000" dirty="0">
                <a:solidFill>
                  <a:srgbClr val="0000FF"/>
                </a:solidFill>
              </a:rPr>
              <a:t>Animal Thinking and Language</a:t>
            </a:r>
          </a:p>
          <a:p>
            <a:pPr marL="381000" lvl="1" indent="-266700" eaLnBrk="1" hangingPunct="1">
              <a:lnSpc>
                <a:spcPct val="80000"/>
              </a:lnSpc>
              <a:spcAft>
                <a:spcPct val="20000"/>
              </a:spcAft>
              <a:buFont typeface="Wingdings" pitchFamily="2" charset="2"/>
              <a:buChar char="§"/>
            </a:pPr>
            <a:r>
              <a:rPr lang="en-US" altLang="en-US" sz="2000" dirty="0"/>
              <a:t>Do Animals Exhibit Language?</a:t>
            </a:r>
          </a:p>
          <a:p>
            <a:pPr marL="381000" lvl="1" indent="-266700" eaLnBrk="1" hangingPunct="1">
              <a:lnSpc>
                <a:spcPct val="80000"/>
              </a:lnSpc>
              <a:spcAft>
                <a:spcPct val="20000"/>
              </a:spcAft>
              <a:buFont typeface="Wingdings" pitchFamily="2" charset="2"/>
              <a:buNone/>
            </a:pPr>
            <a:endParaRPr lang="en-US" altLang="en-US" sz="1600" dirty="0"/>
          </a:p>
          <a:p>
            <a:pPr marL="381000" lvl="1" indent="-266700" eaLnBrk="1" hangingPunct="1">
              <a:lnSpc>
                <a:spcPct val="80000"/>
              </a:lnSpc>
              <a:spcAft>
                <a:spcPct val="20000"/>
              </a:spcAft>
              <a:buFont typeface="Wingdings" pitchFamily="2" charset="2"/>
              <a:buChar char="§"/>
            </a:pPr>
            <a:endParaRPr lang="en-US" altLang="en-US" sz="1600" dirty="0">
              <a:solidFill>
                <a:srgbClr val="0000FF"/>
              </a:solidFill>
            </a:endParaRPr>
          </a:p>
        </p:txBody>
      </p:sp>
      <p:pic>
        <p:nvPicPr>
          <p:cNvPr id="2053" name="Picture 1028" descr="12673_MyersPsy8e_CO_Ch10"/>
          <p:cNvPicPr>
            <a:picLocks noChangeAspect="1" noChangeArrowheads="1"/>
          </p:cNvPicPr>
          <p:nvPr/>
        </p:nvPicPr>
        <p:blipFill>
          <a:blip r:embed="rId3"/>
          <a:srcRect/>
          <a:stretch>
            <a:fillRect/>
          </a:stretch>
        </p:blipFill>
        <p:spPr bwMode="auto">
          <a:xfrm>
            <a:off x="6858000" y="1600200"/>
            <a:ext cx="1422400" cy="190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5202"/>
                                        </p:tgtEl>
                                        <p:attrNameLst>
                                          <p:attrName>style.visibility</p:attrName>
                                        </p:attrNameLst>
                                      </p:cBhvr>
                                      <p:to>
                                        <p:strVal val="visible"/>
                                      </p:to>
                                    </p:set>
                                    <p:animEffect transition="in" filter="fade">
                                      <p:cBhvr>
                                        <p:cTn id="7" dur="2000"/>
                                        <p:tgtEl>
                                          <p:spTgt spid="4352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5203">
                                            <p:txEl>
                                              <p:pRg st="0" end="0"/>
                                            </p:txEl>
                                          </p:spTgt>
                                        </p:tgtEl>
                                        <p:attrNameLst>
                                          <p:attrName>style.visibility</p:attrName>
                                        </p:attrNameLst>
                                      </p:cBhvr>
                                      <p:to>
                                        <p:strVal val="visible"/>
                                      </p:to>
                                    </p:set>
                                    <p:animEffect transition="in" filter="fade">
                                      <p:cBhvr>
                                        <p:cTn id="12" dur="2000"/>
                                        <p:tgtEl>
                                          <p:spTgt spid="43520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5203">
                                            <p:txEl>
                                              <p:pRg st="1" end="1"/>
                                            </p:txEl>
                                          </p:spTgt>
                                        </p:tgtEl>
                                        <p:attrNameLst>
                                          <p:attrName>style.visibility</p:attrName>
                                        </p:attrNameLst>
                                      </p:cBhvr>
                                      <p:to>
                                        <p:strVal val="visible"/>
                                      </p:to>
                                    </p:set>
                                    <p:animEffect transition="in" filter="fade">
                                      <p:cBhvr>
                                        <p:cTn id="15" dur="2000"/>
                                        <p:tgtEl>
                                          <p:spTgt spid="43520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5203">
                                            <p:txEl>
                                              <p:pRg st="2" end="2"/>
                                            </p:txEl>
                                          </p:spTgt>
                                        </p:tgtEl>
                                        <p:attrNameLst>
                                          <p:attrName>style.visibility</p:attrName>
                                        </p:attrNameLst>
                                      </p:cBhvr>
                                      <p:to>
                                        <p:strVal val="visible"/>
                                      </p:to>
                                    </p:set>
                                    <p:animEffect transition="in" filter="fade">
                                      <p:cBhvr>
                                        <p:cTn id="18" dur="2000"/>
                                        <p:tgtEl>
                                          <p:spTgt spid="43520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5203">
                                            <p:txEl>
                                              <p:pRg st="3" end="3"/>
                                            </p:txEl>
                                          </p:spTgt>
                                        </p:tgtEl>
                                        <p:attrNameLst>
                                          <p:attrName>style.visibility</p:attrName>
                                        </p:attrNameLst>
                                      </p:cBhvr>
                                      <p:to>
                                        <p:strVal val="visible"/>
                                      </p:to>
                                    </p:set>
                                    <p:animEffect transition="in" filter="fade">
                                      <p:cBhvr>
                                        <p:cTn id="21" dur="2000"/>
                                        <p:tgtEl>
                                          <p:spTgt spid="43520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5203">
                                            <p:txEl>
                                              <p:pRg st="4" end="4"/>
                                            </p:txEl>
                                          </p:spTgt>
                                        </p:tgtEl>
                                        <p:attrNameLst>
                                          <p:attrName>style.visibility</p:attrName>
                                        </p:attrNameLst>
                                      </p:cBhvr>
                                      <p:to>
                                        <p:strVal val="visible"/>
                                      </p:to>
                                    </p:set>
                                    <p:animEffect transition="in" filter="fade">
                                      <p:cBhvr>
                                        <p:cTn id="24" dur="2000"/>
                                        <p:tgtEl>
                                          <p:spTgt spid="43520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5203">
                                            <p:txEl>
                                              <p:pRg st="5" end="5"/>
                                            </p:txEl>
                                          </p:spTgt>
                                        </p:tgtEl>
                                        <p:attrNameLst>
                                          <p:attrName>style.visibility</p:attrName>
                                        </p:attrNameLst>
                                      </p:cBhvr>
                                      <p:to>
                                        <p:strVal val="visible"/>
                                      </p:to>
                                    </p:set>
                                    <p:animEffect transition="in" filter="fade">
                                      <p:cBhvr>
                                        <p:cTn id="29" dur="2000"/>
                                        <p:tgtEl>
                                          <p:spTgt spid="43520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5203">
                                            <p:txEl>
                                              <p:pRg st="6" end="6"/>
                                            </p:txEl>
                                          </p:spTgt>
                                        </p:tgtEl>
                                        <p:attrNameLst>
                                          <p:attrName>style.visibility</p:attrName>
                                        </p:attrNameLst>
                                      </p:cBhvr>
                                      <p:to>
                                        <p:strVal val="visible"/>
                                      </p:to>
                                    </p:set>
                                    <p:animEffect transition="in" filter="fade">
                                      <p:cBhvr>
                                        <p:cTn id="32" dur="2000"/>
                                        <p:tgtEl>
                                          <p:spTgt spid="43520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5203">
                                            <p:txEl>
                                              <p:pRg st="7" end="7"/>
                                            </p:txEl>
                                          </p:spTgt>
                                        </p:tgtEl>
                                        <p:attrNameLst>
                                          <p:attrName>style.visibility</p:attrName>
                                        </p:attrNameLst>
                                      </p:cBhvr>
                                      <p:to>
                                        <p:strVal val="visible"/>
                                      </p:to>
                                    </p:set>
                                    <p:animEffect transition="in" filter="fade">
                                      <p:cBhvr>
                                        <p:cTn id="35" dur="2000"/>
                                        <p:tgtEl>
                                          <p:spTgt spid="43520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5203">
                                            <p:txEl>
                                              <p:pRg st="8" end="8"/>
                                            </p:txEl>
                                          </p:spTgt>
                                        </p:tgtEl>
                                        <p:attrNameLst>
                                          <p:attrName>style.visibility</p:attrName>
                                        </p:attrNameLst>
                                      </p:cBhvr>
                                      <p:to>
                                        <p:strVal val="visible"/>
                                      </p:to>
                                    </p:set>
                                    <p:animEffect transition="in" filter="fade">
                                      <p:cBhvr>
                                        <p:cTn id="40" dur="2000"/>
                                        <p:tgtEl>
                                          <p:spTgt spid="435203">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5203">
                                            <p:txEl>
                                              <p:pRg st="9" end="9"/>
                                            </p:txEl>
                                          </p:spTgt>
                                        </p:tgtEl>
                                        <p:attrNameLst>
                                          <p:attrName>style.visibility</p:attrName>
                                        </p:attrNameLst>
                                      </p:cBhvr>
                                      <p:to>
                                        <p:strVal val="visible"/>
                                      </p:to>
                                    </p:set>
                                    <p:animEffect transition="in" filter="fade">
                                      <p:cBhvr>
                                        <p:cTn id="43" dur="2000"/>
                                        <p:tgtEl>
                                          <p:spTgt spid="435203">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5203">
                                            <p:txEl>
                                              <p:pRg st="10" end="10"/>
                                            </p:txEl>
                                          </p:spTgt>
                                        </p:tgtEl>
                                        <p:attrNameLst>
                                          <p:attrName>style.visibility</p:attrName>
                                        </p:attrNameLst>
                                      </p:cBhvr>
                                      <p:to>
                                        <p:strVal val="visible"/>
                                      </p:to>
                                    </p:set>
                                    <p:animEffect transition="in" filter="fade">
                                      <p:cBhvr>
                                        <p:cTn id="46" dur="2000"/>
                                        <p:tgtEl>
                                          <p:spTgt spid="435203">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5203">
                                            <p:txEl>
                                              <p:pRg st="11" end="11"/>
                                            </p:txEl>
                                          </p:spTgt>
                                        </p:tgtEl>
                                        <p:attrNameLst>
                                          <p:attrName>style.visibility</p:attrName>
                                        </p:attrNameLst>
                                      </p:cBhvr>
                                      <p:to>
                                        <p:strVal val="visible"/>
                                      </p:to>
                                    </p:set>
                                    <p:animEffect transition="in" filter="fade">
                                      <p:cBhvr>
                                        <p:cTn id="51" dur="2000"/>
                                        <p:tgtEl>
                                          <p:spTgt spid="43520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35203">
                                            <p:txEl>
                                              <p:pRg st="12" end="12"/>
                                            </p:txEl>
                                          </p:spTgt>
                                        </p:tgtEl>
                                        <p:attrNameLst>
                                          <p:attrName>style.visibility</p:attrName>
                                        </p:attrNameLst>
                                      </p:cBhvr>
                                      <p:to>
                                        <p:strVal val="visible"/>
                                      </p:to>
                                    </p:set>
                                    <p:animEffect transition="in" filter="fade">
                                      <p:cBhvr>
                                        <p:cTn id="54" dur="2000"/>
                                        <p:tgtEl>
                                          <p:spTgt spid="4352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2" grpId="0"/>
      <p:bldP spid="43520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E175FF26-4A7A-4CF9-B35E-A550686335DE}" type="slidenum">
              <a:rPr lang="en-US" smtClean="0"/>
              <a:pPr/>
              <a:t>10</a:t>
            </a:fld>
            <a:endParaRPr lang="en-US"/>
          </a:p>
        </p:txBody>
      </p:sp>
      <p:sp>
        <p:nvSpPr>
          <p:cNvPr id="7171" name="Rectangle 2"/>
          <p:cNvSpPr>
            <a:spLocks noGrp="1" noChangeArrowheads="1"/>
          </p:cNvSpPr>
          <p:nvPr>
            <p:ph type="title"/>
          </p:nvPr>
        </p:nvSpPr>
        <p:spPr>
          <a:xfrm>
            <a:off x="685800" y="0"/>
            <a:ext cx="7772400" cy="1219200"/>
          </a:xfrm>
        </p:spPr>
        <p:txBody>
          <a:bodyPr/>
          <a:lstStyle/>
          <a:p>
            <a:pPr eaLnBrk="1" hangingPunct="1"/>
            <a:r>
              <a:rPr lang="en-US" sz="4000">
                <a:solidFill>
                  <a:schemeClr val="accent2"/>
                </a:solidFill>
              </a:rPr>
              <a:t>Language Acquisition</a:t>
            </a:r>
          </a:p>
        </p:txBody>
      </p:sp>
      <p:sp>
        <p:nvSpPr>
          <p:cNvPr id="7172" name="Rectangle 3"/>
          <p:cNvSpPr>
            <a:spLocks noGrp="1" noChangeArrowheads="1"/>
          </p:cNvSpPr>
          <p:nvPr>
            <p:ph type="body" idx="1"/>
          </p:nvPr>
        </p:nvSpPr>
        <p:spPr>
          <a:xfrm>
            <a:off x="685800" y="1447800"/>
            <a:ext cx="7772400" cy="5181600"/>
          </a:xfrm>
        </p:spPr>
        <p:txBody>
          <a:bodyPr/>
          <a:lstStyle/>
          <a:p>
            <a:pPr eaLnBrk="1" hangingPunct="1">
              <a:lnSpc>
                <a:spcPct val="80000"/>
              </a:lnSpc>
              <a:buFont typeface="Wingdings" pitchFamily="2" charset="2"/>
              <a:buChar char="§"/>
            </a:pPr>
            <a:r>
              <a:rPr lang="en-US" altLang="en-US" sz="2400" dirty="0" err="1">
                <a:solidFill>
                  <a:srgbClr val="0000FF"/>
                </a:solidFill>
              </a:rPr>
              <a:t>Prelinguistic</a:t>
            </a:r>
            <a:r>
              <a:rPr lang="en-US" altLang="en-US" sz="2400" dirty="0">
                <a:solidFill>
                  <a:srgbClr val="0000FF"/>
                </a:solidFill>
              </a:rPr>
              <a:t> vocalizations to phonemic discrimination…</a:t>
            </a:r>
          </a:p>
          <a:p>
            <a:pPr eaLnBrk="1" hangingPunct="1">
              <a:lnSpc>
                <a:spcPct val="80000"/>
              </a:lnSpc>
              <a:buFont typeface="Wingdings" pitchFamily="2" charset="2"/>
              <a:buChar char="§"/>
            </a:pPr>
            <a:endParaRPr lang="en-US" altLang="en-US" sz="2400" dirty="0">
              <a:solidFill>
                <a:srgbClr val="0000FF"/>
              </a:solidFill>
            </a:endParaRPr>
          </a:p>
          <a:p>
            <a:pPr algn="just" eaLnBrk="1" hangingPunct="1">
              <a:lnSpc>
                <a:spcPct val="80000"/>
              </a:lnSpc>
              <a:buFont typeface="Wingdings" pitchFamily="2" charset="2"/>
              <a:buChar char="§"/>
            </a:pPr>
            <a:r>
              <a:rPr lang="en-US" altLang="en-US" sz="2400" dirty="0">
                <a:solidFill>
                  <a:srgbClr val="0000FF"/>
                </a:solidFill>
              </a:rPr>
              <a:t>Babbling Stage </a:t>
            </a:r>
            <a:r>
              <a:rPr lang="en-US" altLang="en-US" sz="2400" dirty="0"/>
              <a:t>Beginning at 3 to 4 months. Infant emulate sounds (phonemes).  </a:t>
            </a:r>
            <a:r>
              <a:rPr lang="en-US" altLang="en-US" sz="2400" dirty="0">
                <a:solidFill>
                  <a:srgbClr val="C00000"/>
                </a:solidFill>
              </a:rPr>
              <a:t>Universal adaptability</a:t>
            </a:r>
            <a:r>
              <a:rPr lang="en-US" altLang="en-US" sz="2400" dirty="0"/>
              <a:t>.  Around ten months babbling resembles home language, other </a:t>
            </a:r>
            <a:r>
              <a:rPr lang="en-US" altLang="en-US" sz="2400"/>
              <a:t>sounds disappear</a:t>
            </a:r>
          </a:p>
          <a:p>
            <a:pPr algn="just" eaLnBrk="1" hangingPunct="1">
              <a:lnSpc>
                <a:spcPct val="80000"/>
              </a:lnSpc>
              <a:buFont typeface="Wingdings" pitchFamily="2" charset="2"/>
              <a:buChar char="§"/>
            </a:pPr>
            <a:endParaRPr lang="en-US" altLang="en-US" sz="2400" dirty="0"/>
          </a:p>
          <a:p>
            <a:pPr algn="just" eaLnBrk="1" hangingPunct="1">
              <a:lnSpc>
                <a:spcPct val="80000"/>
              </a:lnSpc>
              <a:buFont typeface="Wingdings" pitchFamily="2" charset="2"/>
              <a:buChar char="§"/>
            </a:pPr>
            <a:r>
              <a:rPr lang="en-US" altLang="en-US" sz="2400" dirty="0">
                <a:solidFill>
                  <a:srgbClr val="0000FF"/>
                </a:solidFill>
              </a:rPr>
              <a:t>One-Word Stage (one word utterances-</a:t>
            </a:r>
            <a:r>
              <a:rPr lang="en-US" altLang="en-US" sz="2400" dirty="0" err="1">
                <a:solidFill>
                  <a:srgbClr val="C00000"/>
                </a:solidFill>
              </a:rPr>
              <a:t>holophrases</a:t>
            </a:r>
            <a:r>
              <a:rPr lang="en-US" altLang="en-US" sz="2400" dirty="0">
                <a:solidFill>
                  <a:srgbClr val="0000FF"/>
                </a:solidFill>
              </a:rPr>
              <a:t>) </a:t>
            </a:r>
            <a:r>
              <a:rPr lang="en-US" altLang="en-US" sz="2400" dirty="0"/>
              <a:t>From about age 1 through 2 years of age </a:t>
            </a:r>
          </a:p>
          <a:p>
            <a:pPr algn="just" eaLnBrk="1" hangingPunct="1">
              <a:lnSpc>
                <a:spcPct val="80000"/>
              </a:lnSpc>
              <a:buFont typeface="Wingdings" pitchFamily="2" charset="2"/>
              <a:buChar char="§"/>
            </a:pPr>
            <a:endParaRPr lang="en-US" altLang="en-US" sz="2400" dirty="0"/>
          </a:p>
          <a:p>
            <a:pPr algn="just" eaLnBrk="1" hangingPunct="1">
              <a:lnSpc>
                <a:spcPct val="80000"/>
              </a:lnSpc>
              <a:buFont typeface="Wingdings" pitchFamily="2" charset="2"/>
              <a:buChar char="§"/>
            </a:pPr>
            <a:r>
              <a:rPr lang="en-US" altLang="en-US" sz="2400" dirty="0">
                <a:solidFill>
                  <a:srgbClr val="0000FF"/>
                </a:solidFill>
              </a:rPr>
              <a:t>Two-Word Stage</a:t>
            </a:r>
            <a:r>
              <a:rPr lang="en-US" altLang="en-US" sz="2400" dirty="0">
                <a:solidFill>
                  <a:srgbClr val="6600CC"/>
                </a:solidFill>
              </a:rPr>
              <a:t> </a:t>
            </a:r>
            <a:r>
              <a:rPr lang="en-US" altLang="en-US" sz="2400" dirty="0"/>
              <a:t>Beginning about age 2.  Child speaks in mostly two-word statements (</a:t>
            </a:r>
            <a:r>
              <a:rPr lang="en-US" altLang="en-US" sz="2400" i="1" dirty="0"/>
              <a:t>aka</a:t>
            </a:r>
            <a:r>
              <a:rPr lang="en-US" altLang="en-US" sz="2400" dirty="0"/>
              <a:t> </a:t>
            </a:r>
            <a:r>
              <a:rPr lang="en-US" altLang="en-US" sz="2400" dirty="0">
                <a:solidFill>
                  <a:srgbClr val="C00000"/>
                </a:solidFill>
              </a:rPr>
              <a:t>telegraphic speech</a:t>
            </a:r>
            <a:r>
              <a:rPr lang="en-US" altLang="en-US" sz="2400" dirty="0"/>
              <a:t>) using mostly nouns and verbs and omitting “auxiliary” words</a:t>
            </a:r>
          </a:p>
          <a:p>
            <a:pPr eaLnBrk="1" hangingPunct="1">
              <a:lnSpc>
                <a:spcPct val="80000"/>
              </a:lnSpc>
              <a:buFont typeface="Wingdings" pitchFamily="2" charset="2"/>
              <a:buNone/>
            </a:pPr>
            <a:endParaRPr lang="en-US" altLang="en-US" sz="2400" i="1" dirty="0"/>
          </a:p>
          <a:p>
            <a:pPr lvl="1" eaLnBrk="1" hangingPunct="1">
              <a:lnSpc>
                <a:spcPct val="80000"/>
              </a:lnSpc>
              <a:buFont typeface="Wingdings" pitchFamily="2" charset="2"/>
              <a:buNone/>
            </a:pPr>
            <a:endParaRPr lang="en-US" altLang="en-US" sz="2000" dirty="0">
              <a:solidFill>
                <a:srgbClr val="0000FF"/>
              </a:solidFill>
            </a:endParaRPr>
          </a:p>
          <a:p>
            <a:pPr eaLnBrk="1" hangingPunct="1">
              <a:lnSpc>
                <a:spcPct val="80000"/>
              </a:lnSpc>
              <a:buFont typeface="Wingdings" pitchFamily="2" charset="2"/>
              <a:buChar char="§"/>
            </a:pPr>
            <a:endParaRPr lang="en-US" altLang="en-US" sz="1400" dirty="0">
              <a:solidFill>
                <a:srgbClr val="0000FF"/>
              </a:solidFill>
            </a:endParaRPr>
          </a:p>
          <a:p>
            <a:pPr lvl="1" eaLnBrk="1" hangingPunct="1">
              <a:lnSpc>
                <a:spcPct val="80000"/>
              </a:lnSpc>
              <a:buFont typeface="Wingdings" pitchFamily="2" charset="2"/>
              <a:buNone/>
            </a:pPr>
            <a:endParaRPr lang="en-US" altLang="en-US" sz="2200" dirty="0">
              <a:solidFill>
                <a:srgbClr val="0000FF"/>
              </a:solidFill>
            </a:endParaRPr>
          </a:p>
          <a:p>
            <a:pPr eaLnBrk="1" hangingPunct="1">
              <a:lnSpc>
                <a:spcPct val="80000"/>
              </a:lnSpc>
              <a:buFont typeface="Wingdings" pitchFamily="2" charset="2"/>
              <a:buChar char="§"/>
            </a:pPr>
            <a:endParaRPr lang="en-US" altLang="en-US" sz="600" dirty="0"/>
          </a:p>
          <a:p>
            <a:pPr eaLnBrk="1" hangingPunct="1">
              <a:lnSpc>
                <a:spcPct val="80000"/>
              </a:lnSpc>
              <a:buFont typeface="Wingdings" pitchFamily="2" charset="2"/>
              <a:buChar char="§"/>
            </a:pPr>
            <a:endParaRPr lang="en-US" altLang="en-US" sz="600" dirty="0"/>
          </a:p>
          <a:p>
            <a:pPr eaLnBrk="1" hangingPunct="1">
              <a:lnSpc>
                <a:spcPct val="80000"/>
              </a:lnSpc>
              <a:buFont typeface="Wingdings" pitchFamily="2" charset="2"/>
              <a:buChar char="§"/>
            </a:pPr>
            <a:endParaRPr lang="en-US" altLang="en-US" sz="800" dirty="0"/>
          </a:p>
          <a:p>
            <a:pPr eaLnBrk="1" hangingPunct="1">
              <a:lnSpc>
                <a:spcPct val="80000"/>
              </a:lnSpc>
            </a:pP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9FA9C6F5-26FE-48F1-998C-4080821BED77}" type="slidenum">
              <a:rPr lang="en-US" smtClean="0"/>
              <a:pPr/>
              <a:t>11</a:t>
            </a:fld>
            <a:endParaRPr lang="en-US"/>
          </a:p>
        </p:txBody>
      </p:sp>
      <p:sp>
        <p:nvSpPr>
          <p:cNvPr id="8195" name="Rectangle 2"/>
          <p:cNvSpPr>
            <a:spLocks noGrp="1" noChangeArrowheads="1"/>
          </p:cNvSpPr>
          <p:nvPr>
            <p:ph type="title"/>
          </p:nvPr>
        </p:nvSpPr>
        <p:spPr>
          <a:xfrm>
            <a:off x="685800" y="0"/>
            <a:ext cx="7772400" cy="1143000"/>
          </a:xfrm>
        </p:spPr>
        <p:txBody>
          <a:bodyPr/>
          <a:lstStyle/>
          <a:p>
            <a:pPr eaLnBrk="1" hangingPunct="1"/>
            <a:r>
              <a:rPr lang="en-US" sz="4000">
                <a:solidFill>
                  <a:schemeClr val="accent2"/>
                </a:solidFill>
              </a:rPr>
              <a:t>Language Acquisition</a:t>
            </a:r>
          </a:p>
        </p:txBody>
      </p:sp>
      <p:sp>
        <p:nvSpPr>
          <p:cNvPr id="8196" name="Rectangle 3"/>
          <p:cNvSpPr>
            <a:spLocks noGrp="1" noChangeArrowheads="1"/>
          </p:cNvSpPr>
          <p:nvPr>
            <p:ph type="body" idx="1"/>
          </p:nvPr>
        </p:nvSpPr>
        <p:spPr>
          <a:xfrm>
            <a:off x="457200" y="1219200"/>
            <a:ext cx="4419600" cy="5638800"/>
          </a:xfrm>
        </p:spPr>
        <p:txBody>
          <a:bodyPr/>
          <a:lstStyle/>
          <a:p>
            <a:pPr eaLnBrk="1" hangingPunct="1">
              <a:buFont typeface="Wingdings" pitchFamily="2" charset="2"/>
              <a:buChar char="§"/>
            </a:pPr>
            <a:r>
              <a:rPr lang="en-US" altLang="en-US" sz="2400" dirty="0">
                <a:solidFill>
                  <a:srgbClr val="0000FF"/>
                </a:solidFill>
              </a:rPr>
              <a:t>Complete sentences</a:t>
            </a:r>
            <a:r>
              <a:rPr lang="en-US" altLang="en-US" sz="2400" dirty="0">
                <a:solidFill>
                  <a:srgbClr val="6600CC"/>
                </a:solidFill>
              </a:rPr>
              <a:t> </a:t>
            </a:r>
            <a:r>
              <a:rPr lang="en-US" altLang="en-US" sz="2400" dirty="0"/>
              <a:t>3+ years </a:t>
            </a:r>
          </a:p>
          <a:p>
            <a:pPr lvl="1" eaLnBrk="1" hangingPunct="1">
              <a:buFont typeface="Wingdings" pitchFamily="2" charset="2"/>
              <a:buChar char="§"/>
            </a:pPr>
            <a:r>
              <a:rPr lang="en-US" altLang="en-US" sz="2400" dirty="0"/>
              <a:t>Language use is increasingly complex and creative (productive) </a:t>
            </a:r>
          </a:p>
          <a:p>
            <a:pPr lvl="1" eaLnBrk="1" hangingPunct="1">
              <a:buFont typeface="Wingdings" pitchFamily="2" charset="2"/>
              <a:buChar char="§"/>
            </a:pPr>
            <a:r>
              <a:rPr lang="en-US" altLang="en-US" sz="2400" dirty="0"/>
              <a:t>Syntax and grammar internalized</a:t>
            </a:r>
          </a:p>
          <a:p>
            <a:pPr lvl="1" eaLnBrk="1" hangingPunct="1">
              <a:buFont typeface="Wingdings" pitchFamily="2" charset="2"/>
              <a:buChar char="§"/>
            </a:pPr>
            <a:r>
              <a:rPr lang="en-US" sz="2400" dirty="0"/>
              <a:t>Language development is exponential.  Children know over 1000 words by age 3 </a:t>
            </a:r>
          </a:p>
          <a:p>
            <a:pPr lvl="1" eaLnBrk="1" hangingPunct="1">
              <a:buFont typeface="Wingdings" pitchFamily="2" charset="2"/>
              <a:buChar char="§"/>
            </a:pPr>
            <a:r>
              <a:rPr lang="en-US" sz="2400" dirty="0" err="1">
                <a:solidFill>
                  <a:schemeClr val="accent2"/>
                </a:solidFill>
              </a:rPr>
              <a:t>Overregularization</a:t>
            </a:r>
            <a:r>
              <a:rPr lang="en-US" sz="2400" dirty="0"/>
              <a:t> occurs.  By 5-6 most errors cease</a:t>
            </a:r>
          </a:p>
          <a:p>
            <a:pPr eaLnBrk="1" hangingPunct="1">
              <a:buFont typeface="Wingdings" pitchFamily="2" charset="2"/>
              <a:buChar char="§"/>
            </a:pPr>
            <a:r>
              <a:rPr lang="en-US" altLang="en-US" sz="2400" dirty="0" err="1">
                <a:solidFill>
                  <a:srgbClr val="0000FF"/>
                </a:solidFill>
              </a:rPr>
              <a:t>Metalinguistic</a:t>
            </a:r>
            <a:r>
              <a:rPr lang="en-US" altLang="en-US" sz="2400" dirty="0">
                <a:solidFill>
                  <a:srgbClr val="0000FF"/>
                </a:solidFill>
              </a:rPr>
              <a:t> awareness</a:t>
            </a:r>
            <a:r>
              <a:rPr lang="en-US" altLang="en-US" sz="3600" dirty="0">
                <a:solidFill>
                  <a:srgbClr val="0000FF"/>
                </a:solidFill>
              </a:rPr>
              <a:t> </a:t>
            </a:r>
          </a:p>
          <a:p>
            <a:pPr eaLnBrk="1" hangingPunct="1"/>
            <a:endParaRPr lang="en-US" sz="2800" dirty="0"/>
          </a:p>
        </p:txBody>
      </p:sp>
      <p:pic>
        <p:nvPicPr>
          <p:cNvPr id="8197" name="Picture 6" descr="chp_9_601_MITWPLpicture"/>
          <p:cNvPicPr>
            <a:picLocks noChangeAspect="1" noChangeArrowheads="1"/>
          </p:cNvPicPr>
          <p:nvPr/>
        </p:nvPicPr>
        <p:blipFill>
          <a:blip r:embed="rId2"/>
          <a:srcRect/>
          <a:stretch>
            <a:fillRect/>
          </a:stretch>
        </p:blipFill>
        <p:spPr bwMode="auto">
          <a:xfrm>
            <a:off x="5029200" y="1752600"/>
            <a:ext cx="4114800" cy="42465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A21B46F2-566E-414B-A015-B5F2930F6EB0}" type="slidenum">
              <a:rPr lang="en-US" smtClean="0"/>
              <a:pPr/>
              <a:t>12</a:t>
            </a:fld>
            <a:endParaRPr lang="en-US"/>
          </a:p>
        </p:txBody>
      </p:sp>
      <p:sp>
        <p:nvSpPr>
          <p:cNvPr id="9219" name="Rectangle 2"/>
          <p:cNvSpPr>
            <a:spLocks noGrp="1" noChangeArrowheads="1"/>
          </p:cNvSpPr>
          <p:nvPr>
            <p:ph type="title"/>
          </p:nvPr>
        </p:nvSpPr>
        <p:spPr>
          <a:xfrm>
            <a:off x="0" y="0"/>
            <a:ext cx="9144000" cy="1066800"/>
          </a:xfrm>
        </p:spPr>
        <p:txBody>
          <a:bodyPr/>
          <a:lstStyle/>
          <a:p>
            <a:pPr eaLnBrk="1" hangingPunct="1"/>
            <a:r>
              <a:rPr lang="en-US" sz="4000" dirty="0">
                <a:solidFill>
                  <a:schemeClr val="accent2"/>
                </a:solidFill>
              </a:rPr>
              <a:t>Theories of Language Acquisition</a:t>
            </a:r>
          </a:p>
        </p:txBody>
      </p:sp>
      <p:sp>
        <p:nvSpPr>
          <p:cNvPr id="9220" name="Rectangle 3"/>
          <p:cNvSpPr>
            <a:spLocks noGrp="1" noChangeArrowheads="1"/>
          </p:cNvSpPr>
          <p:nvPr>
            <p:ph type="body" idx="1"/>
          </p:nvPr>
        </p:nvSpPr>
        <p:spPr>
          <a:xfrm>
            <a:off x="762000" y="1371600"/>
            <a:ext cx="7696200" cy="5029200"/>
          </a:xfrm>
        </p:spPr>
        <p:txBody>
          <a:bodyPr>
            <a:normAutofit fontScale="92500" lnSpcReduction="10000"/>
          </a:bodyPr>
          <a:lstStyle/>
          <a:p>
            <a:pPr marL="609600" indent="-609600" algn="just" eaLnBrk="1" hangingPunct="1">
              <a:lnSpc>
                <a:spcPct val="110000"/>
              </a:lnSpc>
              <a:buFont typeface="Wingdings" pitchFamily="2" charset="2"/>
              <a:buChar char="§"/>
            </a:pPr>
            <a:r>
              <a:rPr lang="en-US" sz="2600" dirty="0">
                <a:solidFill>
                  <a:srgbClr val="0000FF"/>
                </a:solidFill>
              </a:rPr>
              <a:t>Operant Learning (Environmentalists)</a:t>
            </a:r>
            <a:r>
              <a:rPr lang="en-US" sz="2600" dirty="0"/>
              <a:t> </a:t>
            </a:r>
            <a:r>
              <a:rPr lang="en-US" sz="2600" dirty="0">
                <a:solidFill>
                  <a:schemeClr val="accent1"/>
                </a:solidFill>
              </a:rPr>
              <a:t>Skinner</a:t>
            </a:r>
            <a:r>
              <a:rPr lang="en-US" sz="2600" dirty="0"/>
              <a:t> believed that language development is explained on the basis of observation and learning principles such as association, imitation, and reinforcement</a:t>
            </a:r>
          </a:p>
          <a:p>
            <a:pPr marL="609600" indent="-609600" algn="just" eaLnBrk="1" hangingPunct="1">
              <a:lnSpc>
                <a:spcPct val="110000"/>
              </a:lnSpc>
              <a:buFont typeface="Wingdings" pitchFamily="2" charset="2"/>
              <a:buChar char="§"/>
            </a:pPr>
            <a:endParaRPr lang="en-US" sz="2600" dirty="0"/>
          </a:p>
          <a:p>
            <a:pPr marL="609600" lvl="1" indent="-609600" algn="just">
              <a:lnSpc>
                <a:spcPct val="110000"/>
              </a:lnSpc>
              <a:buFont typeface="Wingdings" pitchFamily="2" charset="2"/>
              <a:buChar char="§"/>
            </a:pPr>
            <a:r>
              <a:rPr lang="en-US" sz="2600" dirty="0" err="1">
                <a:solidFill>
                  <a:srgbClr val="0000FF"/>
                </a:solidFill>
              </a:rPr>
              <a:t>Nativists</a:t>
            </a:r>
            <a:r>
              <a:rPr lang="en-US" sz="2600" dirty="0">
                <a:solidFill>
                  <a:srgbClr val="0000FF"/>
                </a:solidFill>
              </a:rPr>
              <a:t> </a:t>
            </a:r>
            <a:r>
              <a:rPr lang="en-US" sz="2600" dirty="0"/>
              <a:t>led by linguist </a:t>
            </a:r>
            <a:r>
              <a:rPr lang="en-US" sz="2600" dirty="0">
                <a:solidFill>
                  <a:schemeClr val="accent1"/>
                </a:solidFill>
              </a:rPr>
              <a:t>Noam Chomsky</a:t>
            </a:r>
            <a:r>
              <a:rPr lang="en-US" sz="2600" dirty="0"/>
              <a:t> stress</a:t>
            </a:r>
            <a:r>
              <a:rPr lang="en-US" sz="2600" dirty="0">
                <a:solidFill>
                  <a:srgbClr val="0000FF"/>
                </a:solidFill>
              </a:rPr>
              <a:t> </a:t>
            </a:r>
            <a:r>
              <a:rPr lang="en-US" sz="2600" dirty="0"/>
              <a:t>a built-in readiness to learn language.  He proposes the concept of</a:t>
            </a:r>
            <a:r>
              <a:rPr lang="en-US" sz="2600" dirty="0">
                <a:solidFill>
                  <a:srgbClr val="0000FF"/>
                </a:solidFill>
              </a:rPr>
              <a:t> Language Acquisition Device.  </a:t>
            </a:r>
            <a:r>
              <a:rPr lang="en-US" sz="2600" dirty="0"/>
              <a:t>Nativists argue that the rate of language acquisition is so rapid that it cannot be explained through learning alone</a:t>
            </a:r>
            <a:endParaRPr lang="en-US" sz="2400" dirty="0">
              <a:hlinkClick r:id="rId2"/>
            </a:endParaRPr>
          </a:p>
          <a:p>
            <a:pPr marL="1009650" lvl="2" indent="-609600" algn="just">
              <a:lnSpc>
                <a:spcPct val="80000"/>
              </a:lnSpc>
              <a:buFont typeface="Wingdings" pitchFamily="2" charset="2"/>
              <a:buChar char="§"/>
            </a:pPr>
            <a:endParaRPr lang="en-US" sz="2000" dirty="0">
              <a:hlinkClick r:id="rId3"/>
            </a:endParaRPr>
          </a:p>
          <a:p>
            <a:pPr marL="1009650" lvl="2" indent="-609600" algn="just">
              <a:lnSpc>
                <a:spcPct val="80000"/>
              </a:lnSpc>
              <a:buFont typeface="Wingdings" pitchFamily="2" charset="2"/>
              <a:buChar char="§"/>
            </a:pPr>
            <a:r>
              <a:rPr lang="en-US" sz="2000" dirty="0">
                <a:hlinkClick r:id="rId4"/>
              </a:rPr>
              <a:t>Universal Grammar</a:t>
            </a:r>
            <a:endParaRPr lang="en-US" sz="2000" dirty="0">
              <a:hlinkClick r:id="rId3"/>
            </a:endParaRPr>
          </a:p>
          <a:p>
            <a:pPr marL="1009650" lvl="2" indent="-609600" algn="just">
              <a:lnSpc>
                <a:spcPct val="80000"/>
              </a:lnSpc>
              <a:buFont typeface="Wingdings" pitchFamily="2" charset="2"/>
              <a:buChar char="§"/>
            </a:pPr>
            <a:r>
              <a:rPr lang="en-US" sz="2000" dirty="0">
                <a:hlinkClick r:id="rId3"/>
              </a:rPr>
              <a:t>Pinker on Chomsky</a:t>
            </a:r>
            <a:endParaRPr lang="en-US" sz="2000" dirty="0">
              <a:hlinkClick r:id="rId5"/>
            </a:endParaRPr>
          </a:p>
          <a:p>
            <a:pPr marL="1009650" lvl="2" indent="-609600" algn="just">
              <a:lnSpc>
                <a:spcPct val="80000"/>
              </a:lnSpc>
              <a:buFont typeface="Wingdings" pitchFamily="2" charset="2"/>
              <a:buChar char="§"/>
            </a:pPr>
            <a:r>
              <a:rPr lang="en-US" sz="2000" dirty="0">
                <a:hlinkClick r:id="rId6"/>
              </a:rPr>
              <a:t>Born to Talk</a:t>
            </a:r>
            <a:endParaRPr lang="en-US" sz="1800" dirty="0">
              <a:hlinkClick r:id="rId7"/>
            </a:endParaRPr>
          </a:p>
          <a:p>
            <a:pPr marL="609600" indent="-609600" eaLnBrk="1" hangingPunct="1">
              <a:lnSpc>
                <a:spcPct val="80000"/>
              </a:lnSpc>
              <a:buFontTx/>
              <a:buNone/>
            </a:pPr>
            <a:r>
              <a:rPr lang="en-US" sz="7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D3D7FA07-4BDE-49E0-B371-42A58109B1F7}" type="slidenum">
              <a:rPr lang="en-US" smtClean="0"/>
              <a:pPr/>
              <a:t>13</a:t>
            </a:fld>
            <a:endParaRPr lang="en-US"/>
          </a:p>
        </p:txBody>
      </p:sp>
      <p:sp>
        <p:nvSpPr>
          <p:cNvPr id="10243" name="Rectangle 2"/>
          <p:cNvSpPr>
            <a:spLocks noGrp="1" noChangeArrowheads="1"/>
          </p:cNvSpPr>
          <p:nvPr>
            <p:ph type="title"/>
          </p:nvPr>
        </p:nvSpPr>
        <p:spPr>
          <a:xfrm>
            <a:off x="685800" y="0"/>
            <a:ext cx="7772400" cy="1295400"/>
          </a:xfrm>
        </p:spPr>
        <p:txBody>
          <a:bodyPr/>
          <a:lstStyle/>
          <a:p>
            <a:pPr eaLnBrk="1" hangingPunct="1"/>
            <a:r>
              <a:rPr lang="en-US" sz="4000">
                <a:solidFill>
                  <a:schemeClr val="accent2"/>
                </a:solidFill>
              </a:rPr>
              <a:t>Chomskyan Linguistic Theory</a:t>
            </a:r>
            <a:r>
              <a:rPr lang="en-US"/>
              <a:t> </a:t>
            </a:r>
          </a:p>
        </p:txBody>
      </p:sp>
      <p:sp>
        <p:nvSpPr>
          <p:cNvPr id="10244" name="Rectangle 3"/>
          <p:cNvSpPr>
            <a:spLocks noGrp="1" noChangeArrowheads="1"/>
          </p:cNvSpPr>
          <p:nvPr>
            <p:ph type="body" idx="1"/>
          </p:nvPr>
        </p:nvSpPr>
        <p:spPr>
          <a:xfrm>
            <a:off x="685800" y="1905000"/>
            <a:ext cx="4876800" cy="4114800"/>
          </a:xfrm>
        </p:spPr>
        <p:txBody>
          <a:bodyPr>
            <a:normAutofit fontScale="92500"/>
          </a:bodyPr>
          <a:lstStyle/>
          <a:p>
            <a:pPr eaLnBrk="1" hangingPunct="1">
              <a:lnSpc>
                <a:spcPct val="90000"/>
              </a:lnSpc>
              <a:spcBef>
                <a:spcPts val="576"/>
              </a:spcBef>
              <a:buFontTx/>
              <a:buNone/>
            </a:pPr>
            <a:r>
              <a:rPr lang="en-US" sz="1800" dirty="0"/>
              <a:t>	</a:t>
            </a:r>
            <a:r>
              <a:rPr lang="en-US" sz="2600" dirty="0">
                <a:solidFill>
                  <a:schemeClr val="accent1"/>
                </a:solidFill>
              </a:rPr>
              <a:t>Chomsky</a:t>
            </a:r>
            <a:r>
              <a:rPr lang="en-US" sz="2600" dirty="0"/>
              <a:t> differentiates between the </a:t>
            </a:r>
            <a:r>
              <a:rPr lang="en-US" sz="2600" dirty="0">
                <a:solidFill>
                  <a:srgbClr val="C00000"/>
                </a:solidFill>
              </a:rPr>
              <a:t>surface structure </a:t>
            </a:r>
            <a:r>
              <a:rPr lang="en-US" sz="2600" dirty="0"/>
              <a:t>of a language and the </a:t>
            </a:r>
            <a:r>
              <a:rPr lang="en-US" sz="2600" dirty="0">
                <a:solidFill>
                  <a:srgbClr val="C00000"/>
                </a:solidFill>
              </a:rPr>
              <a:t>deep structure</a:t>
            </a:r>
          </a:p>
          <a:p>
            <a:pPr eaLnBrk="1" hangingPunct="1">
              <a:lnSpc>
                <a:spcPct val="80000"/>
              </a:lnSpc>
              <a:buFontTx/>
              <a:buNone/>
            </a:pPr>
            <a:r>
              <a:rPr lang="en-US" sz="2600" dirty="0"/>
              <a:t>		</a:t>
            </a:r>
          </a:p>
          <a:p>
            <a:pPr eaLnBrk="1" hangingPunct="1">
              <a:lnSpc>
                <a:spcPct val="60000"/>
              </a:lnSpc>
              <a:buFontTx/>
              <a:buNone/>
            </a:pPr>
            <a:r>
              <a:rPr lang="en-US" sz="2600" i="1" dirty="0"/>
              <a:t>	The boy picked up the book</a:t>
            </a:r>
          </a:p>
          <a:p>
            <a:pPr eaLnBrk="1" hangingPunct="1">
              <a:lnSpc>
                <a:spcPct val="80000"/>
              </a:lnSpc>
              <a:buFontTx/>
              <a:buNone/>
            </a:pPr>
            <a:r>
              <a:rPr lang="en-US" sz="2600" i="1" dirty="0"/>
              <a:t>	The boy picked the book up</a:t>
            </a:r>
          </a:p>
          <a:p>
            <a:pPr eaLnBrk="1" hangingPunct="1">
              <a:lnSpc>
                <a:spcPct val="80000"/>
              </a:lnSpc>
              <a:buFontTx/>
              <a:buNone/>
            </a:pPr>
            <a:r>
              <a:rPr lang="en-US" sz="2600" i="1" dirty="0"/>
              <a:t>	The book was picked up by the boy</a:t>
            </a:r>
          </a:p>
          <a:p>
            <a:pPr eaLnBrk="1" hangingPunct="1">
              <a:lnSpc>
                <a:spcPct val="80000"/>
              </a:lnSpc>
              <a:buFontTx/>
              <a:buNone/>
            </a:pPr>
            <a:endParaRPr lang="en-US" sz="2600" i="1" dirty="0"/>
          </a:p>
          <a:p>
            <a:pPr eaLnBrk="1" hangingPunct="1">
              <a:lnSpc>
                <a:spcPct val="80000"/>
              </a:lnSpc>
              <a:buFontTx/>
              <a:buNone/>
            </a:pPr>
            <a:r>
              <a:rPr lang="en-US" sz="2600" i="1" dirty="0"/>
              <a:t>	Make me a bologna sandwich!</a:t>
            </a:r>
          </a:p>
          <a:p>
            <a:pPr eaLnBrk="1" hangingPunct="1">
              <a:lnSpc>
                <a:spcPct val="80000"/>
              </a:lnSpc>
              <a:buFontTx/>
              <a:buNone/>
            </a:pPr>
            <a:endParaRPr lang="en-US" sz="2600" i="1" dirty="0"/>
          </a:p>
          <a:p>
            <a:pPr eaLnBrk="1" hangingPunct="1">
              <a:lnSpc>
                <a:spcPct val="80000"/>
              </a:lnSpc>
              <a:buFontTx/>
              <a:buNone/>
            </a:pPr>
            <a:r>
              <a:rPr lang="en-US" sz="2600" i="1" dirty="0"/>
              <a:t>	</a:t>
            </a:r>
            <a:endParaRPr lang="en-US" sz="2600" dirty="0"/>
          </a:p>
        </p:txBody>
      </p:sp>
      <p:pic>
        <p:nvPicPr>
          <p:cNvPr id="10245" name="Picture 4" descr="210px-Noam_chomsky"/>
          <p:cNvPicPr>
            <a:picLocks noChangeAspect="1" noChangeArrowheads="1"/>
          </p:cNvPicPr>
          <p:nvPr/>
        </p:nvPicPr>
        <p:blipFill>
          <a:blip r:embed="rId2"/>
          <a:srcRect/>
          <a:stretch>
            <a:fillRect/>
          </a:stretch>
        </p:blipFill>
        <p:spPr bwMode="auto">
          <a:xfrm>
            <a:off x="5715000" y="1981200"/>
            <a:ext cx="2732088" cy="3962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BDACB32C-94E4-4B2E-A6FF-4342F490C239}" type="slidenum">
              <a:rPr lang="en-US" smtClean="0"/>
              <a:pPr/>
              <a:t>14</a:t>
            </a:fld>
            <a:endParaRPr lang="en-US"/>
          </a:p>
        </p:txBody>
      </p:sp>
      <p:sp>
        <p:nvSpPr>
          <p:cNvPr id="12291" name="Rectangle 2"/>
          <p:cNvSpPr>
            <a:spLocks noGrp="1" noChangeArrowheads="1"/>
          </p:cNvSpPr>
          <p:nvPr>
            <p:ph type="title"/>
          </p:nvPr>
        </p:nvSpPr>
        <p:spPr>
          <a:xfrm>
            <a:off x="685800" y="0"/>
            <a:ext cx="7772400" cy="1143000"/>
          </a:xfrm>
        </p:spPr>
        <p:txBody>
          <a:bodyPr/>
          <a:lstStyle/>
          <a:p>
            <a:pPr eaLnBrk="1" hangingPunct="1"/>
            <a:r>
              <a:rPr lang="en-US" sz="4000">
                <a:solidFill>
                  <a:schemeClr val="accent2"/>
                </a:solidFill>
              </a:rPr>
              <a:t>Chomskyan Linguistic Theory</a:t>
            </a:r>
          </a:p>
        </p:txBody>
      </p:sp>
      <p:sp>
        <p:nvSpPr>
          <p:cNvPr id="12292" name="Rectangle 3"/>
          <p:cNvSpPr>
            <a:spLocks noGrp="1" noChangeArrowheads="1"/>
          </p:cNvSpPr>
          <p:nvPr>
            <p:ph type="body" idx="1"/>
          </p:nvPr>
        </p:nvSpPr>
        <p:spPr>
          <a:xfrm>
            <a:off x="685800" y="1219200"/>
            <a:ext cx="7924800" cy="4876800"/>
          </a:xfrm>
        </p:spPr>
        <p:txBody>
          <a:bodyPr>
            <a:normAutofit/>
          </a:bodyPr>
          <a:lstStyle/>
          <a:p>
            <a:pPr eaLnBrk="1" hangingPunct="1"/>
            <a:r>
              <a:rPr lang="en-US" sz="2400" dirty="0"/>
              <a:t>Unscramble – Ability is uniquely human</a:t>
            </a:r>
          </a:p>
          <a:p>
            <a:pPr lvl="1" eaLnBrk="1" hangingPunct="1"/>
            <a:r>
              <a:rPr lang="en-US" sz="2400" i="1" dirty="0">
                <a:solidFill>
                  <a:srgbClr val="0000FF"/>
                </a:solidFill>
              </a:rPr>
              <a:t>Leg the bites the often dog mailman the on.</a:t>
            </a:r>
          </a:p>
          <a:p>
            <a:pPr lvl="1" eaLnBrk="1" hangingPunct="1"/>
            <a:r>
              <a:rPr lang="en-US" sz="2400" i="1" dirty="0">
                <a:solidFill>
                  <a:srgbClr val="0000FF"/>
                </a:solidFill>
              </a:rPr>
              <a:t>The at pie is girl table eating some the.</a:t>
            </a:r>
          </a:p>
          <a:p>
            <a:pPr eaLnBrk="1" hangingPunct="1"/>
            <a:endParaRPr lang="en-US" sz="2400" dirty="0"/>
          </a:p>
          <a:p>
            <a:pPr eaLnBrk="1" hangingPunct="1"/>
            <a:r>
              <a:rPr lang="en-US" sz="2400" dirty="0"/>
              <a:t>Use in a sentence</a:t>
            </a:r>
          </a:p>
          <a:p>
            <a:pPr lvl="1" eaLnBrk="1" hangingPunct="1"/>
            <a:r>
              <a:rPr lang="en-US" sz="2400" i="1" dirty="0" err="1">
                <a:solidFill>
                  <a:srgbClr val="0000FF"/>
                </a:solidFill>
              </a:rPr>
              <a:t>Funtageous</a:t>
            </a:r>
            <a:endParaRPr lang="en-US" sz="2400" i="1" dirty="0">
              <a:solidFill>
                <a:srgbClr val="0000FF"/>
              </a:solidFill>
            </a:endParaRPr>
          </a:p>
          <a:p>
            <a:pPr lvl="1" eaLnBrk="1" hangingPunct="1"/>
            <a:r>
              <a:rPr lang="en-US" sz="2400" i="1" dirty="0" err="1">
                <a:solidFill>
                  <a:srgbClr val="0000FF"/>
                </a:solidFill>
              </a:rPr>
              <a:t>Knicknoddled</a:t>
            </a:r>
            <a:endParaRPr lang="en-US" sz="2400" i="1" dirty="0">
              <a:solidFill>
                <a:srgbClr val="0000FF"/>
              </a:solidFill>
            </a:endParaRPr>
          </a:p>
          <a:p>
            <a:pPr lvl="1" eaLnBrk="1" hangingPunct="1"/>
            <a:r>
              <a:rPr lang="en-US" sz="2400" i="1" dirty="0" err="1">
                <a:solidFill>
                  <a:srgbClr val="0000FF"/>
                </a:solidFill>
              </a:rPr>
              <a:t>Ginormous</a:t>
            </a:r>
            <a:endParaRPr lang="en-US" sz="2400" i="1" dirty="0">
              <a:solidFill>
                <a:srgbClr val="0000FF"/>
              </a:solidFill>
            </a:endParaRPr>
          </a:p>
          <a:p>
            <a:pPr eaLnBrk="1" hangingPunct="1"/>
            <a:endParaRPr lang="en-US" sz="2400" dirty="0"/>
          </a:p>
          <a:p>
            <a:pPr eaLnBrk="1" hangingPunct="1"/>
            <a:r>
              <a:rPr lang="en-US" sz="2400" i="1" dirty="0" err="1">
                <a:solidFill>
                  <a:srgbClr val="0000FF"/>
                </a:solidFill>
              </a:rPr>
              <a:t>Twas</a:t>
            </a:r>
            <a:r>
              <a:rPr lang="en-US" sz="2400" i="1" dirty="0">
                <a:solidFill>
                  <a:srgbClr val="0000FF"/>
                </a:solidFill>
              </a:rPr>
              <a:t> </a:t>
            </a:r>
            <a:r>
              <a:rPr lang="en-US" sz="2400" i="1">
                <a:solidFill>
                  <a:srgbClr val="0000FF"/>
                </a:solidFill>
              </a:rPr>
              <a:t>brillig</a:t>
            </a:r>
            <a:r>
              <a:rPr lang="en-US" sz="2400" i="1" dirty="0">
                <a:solidFill>
                  <a:srgbClr val="0000FF"/>
                </a:solidFill>
              </a:rPr>
              <a:t> and the </a:t>
            </a:r>
            <a:r>
              <a:rPr lang="en-US" sz="2400" i="1" dirty="0" err="1">
                <a:solidFill>
                  <a:srgbClr val="0000FF"/>
                </a:solidFill>
              </a:rPr>
              <a:t>slithy</a:t>
            </a:r>
            <a:r>
              <a:rPr lang="en-US" sz="2400" i="1" dirty="0">
                <a:solidFill>
                  <a:srgbClr val="0000FF"/>
                </a:solidFill>
              </a:rPr>
              <a:t> </a:t>
            </a:r>
            <a:r>
              <a:rPr lang="en-US" sz="2400" i="1" dirty="0" err="1">
                <a:solidFill>
                  <a:srgbClr val="0000FF"/>
                </a:solidFill>
              </a:rPr>
              <a:t>toves</a:t>
            </a:r>
            <a:r>
              <a:rPr lang="en-US" sz="2400" i="1" dirty="0">
                <a:solidFill>
                  <a:srgbClr val="0000FF"/>
                </a:solidFill>
              </a:rPr>
              <a:t> did gyre and </a:t>
            </a:r>
            <a:r>
              <a:rPr lang="en-US" sz="2400" i="1" dirty="0" err="1">
                <a:solidFill>
                  <a:srgbClr val="0000FF"/>
                </a:solidFill>
              </a:rPr>
              <a:t>gimble</a:t>
            </a:r>
            <a:r>
              <a:rPr lang="en-US" sz="2400" i="1" dirty="0">
                <a:solidFill>
                  <a:srgbClr val="0000FF"/>
                </a:solidFill>
              </a:rPr>
              <a:t> in the </a:t>
            </a:r>
            <a:r>
              <a:rPr lang="en-US" sz="2400" i="1" dirty="0" err="1">
                <a:solidFill>
                  <a:srgbClr val="0000FF"/>
                </a:solidFill>
              </a:rPr>
              <a:t>wabe</a:t>
            </a:r>
            <a:r>
              <a:rPr lang="en-US" sz="2400" i="1" dirty="0">
                <a:solidFill>
                  <a:srgbClr val="0000FF"/>
                </a:solidFill>
              </a:rPr>
              <a:t>.  </a:t>
            </a:r>
            <a:r>
              <a:rPr lang="en-US" sz="2400" dirty="0"/>
              <a:t>What were the </a:t>
            </a:r>
            <a:r>
              <a:rPr lang="en-US" sz="2400" dirty="0" err="1"/>
              <a:t>toves</a:t>
            </a:r>
            <a:r>
              <a:rPr lang="en-US" sz="2400" dirty="0"/>
              <a:t> like and what did they do?</a:t>
            </a:r>
          </a:p>
          <a:p>
            <a:pPr lvl="1" eaLnBrk="1" hangingPunct="1"/>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E6028ECF-4FBA-46E3-8F11-7C8D199333F4}" type="slidenum">
              <a:rPr lang="en-US" smtClean="0"/>
              <a:pPr/>
              <a:t>15</a:t>
            </a:fld>
            <a:endParaRPr lang="en-US"/>
          </a:p>
        </p:txBody>
      </p:sp>
      <p:sp>
        <p:nvSpPr>
          <p:cNvPr id="11267" name="Rectangle 2"/>
          <p:cNvSpPr>
            <a:spLocks noGrp="1" noChangeArrowheads="1"/>
          </p:cNvSpPr>
          <p:nvPr>
            <p:ph type="title"/>
          </p:nvPr>
        </p:nvSpPr>
        <p:spPr>
          <a:xfrm>
            <a:off x="228600" y="0"/>
            <a:ext cx="8686800" cy="1066800"/>
          </a:xfrm>
        </p:spPr>
        <p:txBody>
          <a:bodyPr/>
          <a:lstStyle/>
          <a:p>
            <a:pPr eaLnBrk="1" hangingPunct="1"/>
            <a:r>
              <a:rPr lang="en-US" sz="4000">
                <a:solidFill>
                  <a:schemeClr val="accent2"/>
                </a:solidFill>
              </a:rPr>
              <a:t>Chomsky and The Nativists’ Evidence</a:t>
            </a:r>
          </a:p>
        </p:txBody>
      </p:sp>
      <p:sp>
        <p:nvSpPr>
          <p:cNvPr id="11268" name="Rectangle 3"/>
          <p:cNvSpPr>
            <a:spLocks noGrp="1" noChangeArrowheads="1"/>
          </p:cNvSpPr>
          <p:nvPr>
            <p:ph type="body" idx="1"/>
          </p:nvPr>
        </p:nvSpPr>
        <p:spPr>
          <a:xfrm>
            <a:off x="685800" y="1295400"/>
            <a:ext cx="4724400" cy="5334000"/>
          </a:xfrm>
        </p:spPr>
        <p:txBody>
          <a:bodyPr/>
          <a:lstStyle/>
          <a:p>
            <a:pPr algn="just" eaLnBrk="1" hangingPunct="1">
              <a:lnSpc>
                <a:spcPct val="80000"/>
              </a:lnSpc>
            </a:pPr>
            <a:r>
              <a:rPr lang="en-US" sz="2400" dirty="0"/>
              <a:t>After 24 months language development is exponential.  By age 3 children know over 1000 words, by 6 over 14,000 words!</a:t>
            </a:r>
          </a:p>
          <a:p>
            <a:pPr algn="just" eaLnBrk="1" hangingPunct="1">
              <a:lnSpc>
                <a:spcPct val="80000"/>
              </a:lnSpc>
              <a:buFontTx/>
              <a:buNone/>
            </a:pPr>
            <a:endParaRPr lang="en-US" sz="2400" dirty="0"/>
          </a:p>
          <a:p>
            <a:pPr algn="just" eaLnBrk="1" hangingPunct="1">
              <a:lnSpc>
                <a:spcPct val="80000"/>
              </a:lnSpc>
            </a:pPr>
            <a:r>
              <a:rPr lang="en-US" sz="2400" dirty="0" err="1">
                <a:solidFill>
                  <a:schemeClr val="accent2"/>
                </a:solidFill>
              </a:rPr>
              <a:t>Overregularization</a:t>
            </a:r>
            <a:r>
              <a:rPr lang="en-US" sz="2400" dirty="0"/>
              <a:t> errors occur.  By 5 most errors cease.  Other things </a:t>
            </a:r>
            <a:r>
              <a:rPr lang="en-US" sz="2400" dirty="0" err="1"/>
              <a:t>Lolcat</a:t>
            </a:r>
            <a:r>
              <a:rPr lang="en-US" sz="2400" dirty="0"/>
              <a:t> might say</a:t>
            </a:r>
          </a:p>
          <a:p>
            <a:pPr lvl="1" algn="just" eaLnBrk="1" hangingPunct="1">
              <a:lnSpc>
                <a:spcPct val="80000"/>
              </a:lnSpc>
            </a:pPr>
            <a:r>
              <a:rPr lang="en-US" sz="2400" dirty="0"/>
              <a:t>I </a:t>
            </a:r>
            <a:r>
              <a:rPr lang="en-US" sz="2400" i="1" dirty="0" err="1"/>
              <a:t>runned</a:t>
            </a:r>
            <a:r>
              <a:rPr lang="en-US" sz="2400" dirty="0"/>
              <a:t> when I heard a noise</a:t>
            </a:r>
          </a:p>
          <a:p>
            <a:pPr lvl="1" algn="just" eaLnBrk="1" hangingPunct="1">
              <a:lnSpc>
                <a:spcPct val="80000"/>
              </a:lnSpc>
            </a:pPr>
            <a:r>
              <a:rPr lang="en-US" sz="2400" dirty="0"/>
              <a:t>The lizard </a:t>
            </a:r>
            <a:r>
              <a:rPr lang="en-US" sz="2400" i="1" dirty="0" err="1"/>
              <a:t>goed</a:t>
            </a:r>
            <a:r>
              <a:rPr lang="en-US" sz="2400" dirty="0"/>
              <a:t> to heaven</a:t>
            </a:r>
          </a:p>
          <a:p>
            <a:pPr lvl="1" algn="just" eaLnBrk="1" hangingPunct="1">
              <a:lnSpc>
                <a:spcPct val="80000"/>
              </a:lnSpc>
            </a:pPr>
            <a:endParaRPr lang="en-US" sz="2400" dirty="0"/>
          </a:p>
          <a:p>
            <a:pPr marL="457200" lvl="1" indent="0" algn="just" eaLnBrk="1" hangingPunct="1">
              <a:lnSpc>
                <a:spcPct val="80000"/>
              </a:lnSpc>
              <a:buNone/>
            </a:pPr>
            <a:r>
              <a:rPr lang="en-US" sz="2400" dirty="0">
                <a:hlinkClick r:id="rId2"/>
              </a:rPr>
              <a:t>Born to Talk</a:t>
            </a:r>
            <a:endParaRPr lang="en-US" sz="2400" dirty="0"/>
          </a:p>
        </p:txBody>
      </p:sp>
      <p:pic>
        <p:nvPicPr>
          <p:cNvPr id="11269" name="Picture 4" descr="LolCatEatedIt"/>
          <p:cNvPicPr>
            <a:picLocks noChangeAspect="1" noChangeArrowheads="1"/>
          </p:cNvPicPr>
          <p:nvPr/>
        </p:nvPicPr>
        <p:blipFill>
          <a:blip r:embed="rId3"/>
          <a:srcRect/>
          <a:stretch>
            <a:fillRect/>
          </a:stretch>
        </p:blipFill>
        <p:spPr bwMode="auto">
          <a:xfrm>
            <a:off x="5715000" y="2209800"/>
            <a:ext cx="2947988" cy="3581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FF40B313-5C10-447B-915C-B4BE521AD2F5}" type="slidenum">
              <a:rPr lang="en-US" smtClean="0"/>
              <a:pPr/>
              <a:t>16</a:t>
            </a:fld>
            <a:endParaRPr lang="en-US"/>
          </a:p>
        </p:txBody>
      </p:sp>
      <p:sp>
        <p:nvSpPr>
          <p:cNvPr id="13315" name="Rectangle 2"/>
          <p:cNvSpPr>
            <a:spLocks noGrp="1" noChangeArrowheads="1"/>
          </p:cNvSpPr>
          <p:nvPr>
            <p:ph type="title"/>
          </p:nvPr>
        </p:nvSpPr>
        <p:spPr>
          <a:xfrm>
            <a:off x="304800" y="0"/>
            <a:ext cx="8153400" cy="1447800"/>
          </a:xfrm>
        </p:spPr>
        <p:txBody>
          <a:bodyPr/>
          <a:lstStyle/>
          <a:p>
            <a:pPr eaLnBrk="1" hangingPunct="1"/>
            <a:r>
              <a:rPr lang="en-US" sz="4000" dirty="0">
                <a:solidFill>
                  <a:schemeClr val="accent2"/>
                </a:solidFill>
              </a:rPr>
              <a:t>Recent Theories of Language Acquisition</a:t>
            </a:r>
          </a:p>
        </p:txBody>
      </p:sp>
      <p:sp>
        <p:nvSpPr>
          <p:cNvPr id="13316" name="Rectangle 3"/>
          <p:cNvSpPr>
            <a:spLocks noGrp="1" noChangeArrowheads="1"/>
          </p:cNvSpPr>
          <p:nvPr>
            <p:ph type="body" idx="1"/>
          </p:nvPr>
        </p:nvSpPr>
        <p:spPr>
          <a:xfrm>
            <a:off x="685800" y="1447800"/>
            <a:ext cx="5257800" cy="5181600"/>
          </a:xfrm>
        </p:spPr>
        <p:txBody>
          <a:bodyPr>
            <a:normAutofit/>
          </a:bodyPr>
          <a:lstStyle/>
          <a:p>
            <a:pPr algn="just">
              <a:lnSpc>
                <a:spcPct val="80000"/>
              </a:lnSpc>
            </a:pPr>
            <a:r>
              <a:rPr lang="en-US" sz="2400" dirty="0">
                <a:solidFill>
                  <a:srgbClr val="0000FF"/>
                </a:solidFill>
              </a:rPr>
              <a:t>Cognitive neuroscience</a:t>
            </a:r>
            <a:r>
              <a:rPr lang="en-US" sz="2400" dirty="0">
                <a:solidFill>
                  <a:schemeClr val="accent2"/>
                </a:solidFill>
              </a:rPr>
              <a:t> </a:t>
            </a:r>
            <a:r>
              <a:rPr lang="en-US" sz="2400" dirty="0"/>
              <a:t>and</a:t>
            </a:r>
            <a:r>
              <a:rPr lang="en-US" sz="2400" dirty="0">
                <a:solidFill>
                  <a:schemeClr val="accent2"/>
                </a:solidFill>
              </a:rPr>
              <a:t> </a:t>
            </a:r>
            <a:r>
              <a:rPr lang="en-US" sz="2400" dirty="0">
                <a:solidFill>
                  <a:srgbClr val="0000FF"/>
                </a:solidFill>
              </a:rPr>
              <a:t>statistical learning models</a:t>
            </a:r>
            <a:r>
              <a:rPr lang="en-US" sz="2400" dirty="0">
                <a:solidFill>
                  <a:schemeClr val="accent2"/>
                </a:solidFill>
              </a:rPr>
              <a:t> </a:t>
            </a:r>
            <a:r>
              <a:rPr lang="en-US" sz="2400" dirty="0"/>
              <a:t>(Pinker).  Emphasizes the role of both inborn ability (nativist theory) and cognition</a:t>
            </a:r>
          </a:p>
          <a:p>
            <a:pPr lvl="1" algn="just">
              <a:lnSpc>
                <a:spcPct val="80000"/>
              </a:lnSpc>
            </a:pPr>
            <a:r>
              <a:rPr lang="en-US" altLang="en-US" sz="2000" i="1" dirty="0"/>
              <a:t>Genes</a:t>
            </a:r>
            <a:r>
              <a:rPr lang="en-US" altLang="en-US" sz="2000" dirty="0"/>
              <a:t> </a:t>
            </a:r>
            <a:r>
              <a:rPr lang="en-US" altLang="en-US" sz="2000" i="1" dirty="0"/>
              <a:t>design</a:t>
            </a:r>
            <a:r>
              <a:rPr lang="en-US" altLang="en-US" sz="2000" dirty="0"/>
              <a:t> the mechanisms for a language; </a:t>
            </a:r>
            <a:r>
              <a:rPr lang="en-US" altLang="en-US" sz="2000" i="1" dirty="0"/>
              <a:t>experience modifies</a:t>
            </a:r>
            <a:r>
              <a:rPr lang="en-US" altLang="en-US" sz="2000" dirty="0"/>
              <a:t> the brain</a:t>
            </a:r>
            <a:endParaRPr lang="en-US" altLang="en-US" sz="1400" dirty="0"/>
          </a:p>
          <a:p>
            <a:pPr lvl="1" algn="just">
              <a:lnSpc>
                <a:spcPct val="80000"/>
              </a:lnSpc>
            </a:pPr>
            <a:r>
              <a:rPr lang="en-US" sz="1800" dirty="0" err="1">
                <a:hlinkClick r:id="rId2"/>
              </a:rPr>
              <a:t>SciAm</a:t>
            </a:r>
            <a:r>
              <a:rPr lang="en-US" sz="1800" dirty="0">
                <a:hlinkClick r:id="rId2"/>
              </a:rPr>
              <a:t> Born to Talk</a:t>
            </a:r>
            <a:r>
              <a:rPr lang="en-US" sz="1800" dirty="0"/>
              <a:t> and Talking Babies</a:t>
            </a:r>
          </a:p>
          <a:p>
            <a:pPr algn="just" eaLnBrk="1" hangingPunct="1">
              <a:lnSpc>
                <a:spcPct val="80000"/>
              </a:lnSpc>
            </a:pPr>
            <a:endParaRPr lang="en-US" sz="2000" dirty="0">
              <a:solidFill>
                <a:srgbClr val="FF0000"/>
              </a:solidFill>
            </a:endParaRPr>
          </a:p>
          <a:p>
            <a:pPr algn="just">
              <a:lnSpc>
                <a:spcPct val="90000"/>
              </a:lnSpc>
            </a:pPr>
            <a:r>
              <a:rPr lang="en-US" sz="2400" dirty="0">
                <a:solidFill>
                  <a:srgbClr val="0000FF"/>
                </a:solidFill>
              </a:rPr>
              <a:t>Social Interactionist Models</a:t>
            </a:r>
            <a:r>
              <a:rPr lang="en-US" sz="2400" dirty="0"/>
              <a:t>  Interactionists blend reinforcement (environment) and cognition (Vygotsky… </a:t>
            </a:r>
            <a:r>
              <a:rPr lang="en-US" sz="2400" dirty="0" err="1"/>
              <a:t>McWhinney</a:t>
            </a:r>
            <a:r>
              <a:rPr lang="en-US" sz="2400" dirty="0"/>
              <a:t>, Snow)  </a:t>
            </a:r>
            <a:r>
              <a:rPr lang="en-US" altLang="en-US" sz="2400" i="1" dirty="0"/>
              <a:t>Kuhl </a:t>
            </a:r>
            <a:r>
              <a:rPr lang="en-US" altLang="en-US" sz="2400" i="1" dirty="0">
                <a:hlinkClick r:id="rId3"/>
              </a:rPr>
              <a:t>McGurk Effect</a:t>
            </a:r>
            <a:endParaRPr lang="en-US" altLang="en-US" sz="2400" i="1" dirty="0"/>
          </a:p>
          <a:p>
            <a:pPr lvl="1" algn="just">
              <a:lnSpc>
                <a:spcPct val="90000"/>
              </a:lnSpc>
            </a:pPr>
            <a:r>
              <a:rPr lang="en-US" sz="1600" dirty="0"/>
              <a:t>Language is </a:t>
            </a:r>
            <a:r>
              <a:rPr lang="en-US" sz="1600" i="1" dirty="0"/>
              <a:t>elicited</a:t>
            </a:r>
            <a:r>
              <a:rPr lang="en-US" sz="1600" dirty="0"/>
              <a:t> in a powerful dynamic between caregivers and children.  Primary role of </a:t>
            </a:r>
            <a:r>
              <a:rPr lang="en-US" sz="1600" dirty="0" err="1">
                <a:solidFill>
                  <a:srgbClr val="0000FF"/>
                </a:solidFill>
              </a:rPr>
              <a:t>parentese</a:t>
            </a:r>
            <a:endParaRPr lang="en-US" sz="1600" dirty="0">
              <a:solidFill>
                <a:schemeClr val="accent2"/>
              </a:solidFill>
            </a:endParaRPr>
          </a:p>
          <a:p>
            <a:pPr eaLnBrk="1" hangingPunct="1">
              <a:lnSpc>
                <a:spcPct val="80000"/>
              </a:lnSpc>
            </a:pPr>
            <a:endParaRPr lang="en-US" sz="2000" dirty="0">
              <a:solidFill>
                <a:srgbClr val="FF0000"/>
              </a:solidFill>
            </a:endParaRPr>
          </a:p>
        </p:txBody>
      </p:sp>
      <p:pic>
        <p:nvPicPr>
          <p:cNvPr id="13317" name="Picture 4" descr="pinker-steven"/>
          <p:cNvPicPr>
            <a:picLocks noChangeAspect="1" noChangeArrowheads="1"/>
          </p:cNvPicPr>
          <p:nvPr/>
        </p:nvPicPr>
        <p:blipFill>
          <a:blip r:embed="rId4"/>
          <a:srcRect/>
          <a:stretch>
            <a:fillRect/>
          </a:stretch>
        </p:blipFill>
        <p:spPr bwMode="auto">
          <a:xfrm>
            <a:off x="6544732" y="2209800"/>
            <a:ext cx="2116666" cy="1905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B5027DA3-4686-431F-BD38-1C613516A882}" type="slidenum">
              <a:rPr lang="en-US" smtClean="0"/>
              <a:pPr/>
              <a:t>17</a:t>
            </a:fld>
            <a:endParaRPr lang="en-US"/>
          </a:p>
        </p:txBody>
      </p:sp>
      <p:sp>
        <p:nvSpPr>
          <p:cNvPr id="15363" name="Rectangle 2"/>
          <p:cNvSpPr>
            <a:spLocks noGrp="1" noChangeArrowheads="1"/>
          </p:cNvSpPr>
          <p:nvPr>
            <p:ph type="title"/>
          </p:nvPr>
        </p:nvSpPr>
        <p:spPr>
          <a:xfrm>
            <a:off x="304800" y="0"/>
            <a:ext cx="8458200" cy="1752600"/>
          </a:xfrm>
        </p:spPr>
        <p:txBody>
          <a:bodyPr/>
          <a:lstStyle/>
          <a:p>
            <a:pPr eaLnBrk="1" hangingPunct="1"/>
            <a:r>
              <a:rPr lang="en-US" sz="4000">
                <a:solidFill>
                  <a:schemeClr val="accent2"/>
                </a:solidFill>
              </a:rPr>
              <a:t>Theories of Language Acquisition</a:t>
            </a:r>
          </a:p>
        </p:txBody>
      </p:sp>
      <p:sp>
        <p:nvSpPr>
          <p:cNvPr id="15364" name="Rectangle 3"/>
          <p:cNvSpPr>
            <a:spLocks noGrp="1" noChangeArrowheads="1"/>
          </p:cNvSpPr>
          <p:nvPr>
            <p:ph type="body" idx="1"/>
          </p:nvPr>
        </p:nvSpPr>
        <p:spPr>
          <a:xfrm>
            <a:off x="685800" y="1600200"/>
            <a:ext cx="4343400" cy="4495800"/>
          </a:xfrm>
        </p:spPr>
        <p:txBody>
          <a:bodyPr>
            <a:normAutofit lnSpcReduction="10000"/>
          </a:bodyPr>
          <a:lstStyle/>
          <a:p>
            <a:pPr algn="just" eaLnBrk="1" hangingPunct="1"/>
            <a:r>
              <a:rPr lang="en-US" sz="2400" dirty="0"/>
              <a:t>Eric </a:t>
            </a:r>
            <a:r>
              <a:rPr lang="en-US" sz="2400" dirty="0" err="1"/>
              <a:t>Lenneberg’s</a:t>
            </a:r>
            <a:r>
              <a:rPr lang="en-US" sz="2400" dirty="0"/>
              <a:t> </a:t>
            </a:r>
            <a:r>
              <a:rPr lang="en-US" sz="2400" dirty="0">
                <a:solidFill>
                  <a:schemeClr val="accent2"/>
                </a:solidFill>
              </a:rPr>
              <a:t>Critical period hypothesis </a:t>
            </a:r>
            <a:r>
              <a:rPr lang="en-US" sz="2400" dirty="0"/>
              <a:t>supports </a:t>
            </a:r>
            <a:r>
              <a:rPr lang="en-US" sz="2400" dirty="0" err="1"/>
              <a:t>Nativist</a:t>
            </a:r>
            <a:r>
              <a:rPr lang="en-US" sz="2400" dirty="0"/>
              <a:t> theory and the existence of LAD (v. </a:t>
            </a:r>
            <a:r>
              <a:rPr lang="en-US" sz="2400" i="1" dirty="0"/>
              <a:t>sensitivity</a:t>
            </a:r>
            <a:r>
              <a:rPr lang="en-US" sz="2400" dirty="0"/>
              <a:t> period)</a:t>
            </a:r>
          </a:p>
          <a:p>
            <a:pPr algn="just" eaLnBrk="1" hangingPunct="1"/>
            <a:endParaRPr lang="en-US" sz="2400" dirty="0"/>
          </a:p>
          <a:p>
            <a:pPr algn="just" eaLnBrk="1" hangingPunct="1"/>
            <a:r>
              <a:rPr lang="en-US" sz="2400" dirty="0"/>
              <a:t>The crucial period of language acquisition begins to close at 7 and ends by 12 years.  If language is not learned before then, it can never be learned in a fully functional sense</a:t>
            </a:r>
          </a:p>
        </p:txBody>
      </p:sp>
      <p:pic>
        <p:nvPicPr>
          <p:cNvPr id="15365" name="Picture 4" descr="genie%205"/>
          <p:cNvPicPr>
            <a:picLocks noChangeAspect="1" noChangeArrowheads="1"/>
          </p:cNvPicPr>
          <p:nvPr/>
        </p:nvPicPr>
        <p:blipFill>
          <a:blip r:embed="rId2"/>
          <a:srcRect/>
          <a:stretch>
            <a:fillRect/>
          </a:stretch>
        </p:blipFill>
        <p:spPr bwMode="auto">
          <a:xfrm>
            <a:off x="5638800" y="2209800"/>
            <a:ext cx="2438400" cy="3276600"/>
          </a:xfrm>
          <a:prstGeom prst="rect">
            <a:avLst/>
          </a:prstGeom>
          <a:noFill/>
          <a:ln w="9525">
            <a:noFill/>
            <a:miter lim="800000"/>
            <a:headEnd/>
            <a:tailEnd/>
          </a:ln>
        </p:spPr>
      </p:pic>
      <p:sp>
        <p:nvSpPr>
          <p:cNvPr id="6" name="TextBox 5"/>
          <p:cNvSpPr txBox="1"/>
          <p:nvPr/>
        </p:nvSpPr>
        <p:spPr>
          <a:xfrm>
            <a:off x="6019801" y="5715000"/>
            <a:ext cx="1752600" cy="461665"/>
          </a:xfrm>
          <a:prstGeom prst="rect">
            <a:avLst/>
          </a:prstGeom>
          <a:noFill/>
        </p:spPr>
        <p:txBody>
          <a:bodyPr wrap="square" rtlCol="0">
            <a:spAutoFit/>
          </a:bodyPr>
          <a:lstStyle/>
          <a:p>
            <a:pPr algn="ctr"/>
            <a:r>
              <a:rPr lang="en-US" dirty="0">
                <a:solidFill>
                  <a:srgbClr val="00B050"/>
                </a:solidFill>
              </a:rPr>
              <a:t>Genie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93B156CE-4612-4C6B-99DA-3DD24A67055F}" type="slidenum">
              <a:rPr lang="en-US" smtClean="0"/>
              <a:pPr/>
              <a:t>18</a:t>
            </a:fld>
            <a:endParaRPr lang="en-US"/>
          </a:p>
        </p:txBody>
      </p:sp>
      <p:sp>
        <p:nvSpPr>
          <p:cNvPr id="16387" name="Rectangle 2"/>
          <p:cNvSpPr>
            <a:spLocks noGrp="1" noChangeArrowheads="1"/>
          </p:cNvSpPr>
          <p:nvPr>
            <p:ph type="title"/>
          </p:nvPr>
        </p:nvSpPr>
        <p:spPr/>
        <p:txBody>
          <a:bodyPr>
            <a:noAutofit/>
          </a:bodyPr>
          <a:lstStyle/>
          <a:p>
            <a:pPr eaLnBrk="1" hangingPunct="1"/>
            <a:r>
              <a:rPr lang="en-US" sz="4000" dirty="0">
                <a:solidFill>
                  <a:schemeClr val="accent2"/>
                </a:solidFill>
              </a:rPr>
              <a:t>Critical Period and Nicaraguan Sign Language</a:t>
            </a:r>
            <a:r>
              <a:rPr lang="en-US" sz="4000" dirty="0"/>
              <a:t> </a:t>
            </a:r>
          </a:p>
        </p:txBody>
      </p:sp>
      <p:sp>
        <p:nvSpPr>
          <p:cNvPr id="16388" name="Rectangle 3"/>
          <p:cNvSpPr>
            <a:spLocks noGrp="1" noChangeArrowheads="1"/>
          </p:cNvSpPr>
          <p:nvPr>
            <p:ph type="body" idx="1"/>
          </p:nvPr>
        </p:nvSpPr>
        <p:spPr/>
        <p:txBody>
          <a:bodyPr/>
          <a:lstStyle/>
          <a:p>
            <a:pPr algn="just" eaLnBrk="1" hangingPunct="1">
              <a:lnSpc>
                <a:spcPct val="80000"/>
              </a:lnSpc>
            </a:pPr>
            <a:r>
              <a:rPr lang="en-US" sz="2400" dirty="0"/>
              <a:t>Recently socialized deaf children in Nicaragua were observed using unfamiliar gestures to communicate with each other. These children developed their own, distinct sign language with rules of "sign-phonology" and syntax</a:t>
            </a:r>
          </a:p>
          <a:p>
            <a:pPr algn="just" eaLnBrk="1" hangingPunct="1">
              <a:lnSpc>
                <a:spcPct val="80000"/>
              </a:lnSpc>
            </a:pPr>
            <a:endParaRPr lang="en-US" sz="2400" dirty="0"/>
          </a:p>
          <a:p>
            <a:pPr algn="just" eaLnBrk="1" hangingPunct="1">
              <a:lnSpc>
                <a:spcPct val="80000"/>
              </a:lnSpc>
            </a:pPr>
            <a:r>
              <a:rPr lang="en-US" sz="2400" dirty="0" err="1"/>
              <a:t>Kegl</a:t>
            </a:r>
            <a:r>
              <a:rPr lang="en-US" sz="2400" dirty="0"/>
              <a:t> also discovered 300 adults who had never acquired language, and turned out to be incapable of learning language fully. While it was possible to teach vocabulary, these individuals were unable to learn syntax</a:t>
            </a:r>
          </a:p>
          <a:p>
            <a:pPr eaLnBrk="1" hangingPunct="1">
              <a:lnSpc>
                <a:spcPct val="80000"/>
              </a:lnSpc>
            </a:pPr>
            <a:endParaRPr lang="en-US" sz="2000" dirty="0"/>
          </a:p>
          <a:p>
            <a:pPr eaLnBrk="1" hangingPunct="1">
              <a:lnSpc>
                <a:spcPct val="80000"/>
              </a:lnSpc>
            </a:pPr>
            <a:r>
              <a:rPr lang="en-US" sz="2000" dirty="0">
                <a:solidFill>
                  <a:srgbClr val="FF0000"/>
                </a:solidFill>
                <a:hlinkClick r:id="rId2"/>
              </a:rPr>
              <a:t>Evolution: Library: Birth of a Language</a:t>
            </a:r>
            <a:endParaRPr lang="en-US" sz="2000" dirty="0">
              <a:solidFill>
                <a:srgbClr val="FF0000"/>
              </a:solidFill>
            </a:endParaRPr>
          </a:p>
        </p:txBody>
      </p:sp>
      <p:pic>
        <p:nvPicPr>
          <p:cNvPr id="16389" name="Picture 4" descr="nic12"/>
          <p:cNvPicPr>
            <a:picLocks noChangeAspect="1" noChangeArrowheads="1"/>
          </p:cNvPicPr>
          <p:nvPr/>
        </p:nvPicPr>
        <p:blipFill>
          <a:blip r:embed="rId3"/>
          <a:srcRect/>
          <a:stretch>
            <a:fillRect/>
          </a:stretch>
        </p:blipFill>
        <p:spPr bwMode="auto">
          <a:xfrm>
            <a:off x="6172200" y="5181600"/>
            <a:ext cx="2057400" cy="1371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p>
            <a:fld id="{89C04EC0-7E9E-4D46-AA62-0F61F9EBF946}" type="slidenum">
              <a:rPr lang="en-US" smtClean="0"/>
              <a:pPr/>
              <a:t>19</a:t>
            </a:fld>
            <a:endParaRPr lang="en-US"/>
          </a:p>
        </p:txBody>
      </p:sp>
      <p:sp>
        <p:nvSpPr>
          <p:cNvPr id="19459" name="Rectangle 2"/>
          <p:cNvSpPr>
            <a:spLocks noGrp="1" noChangeArrowheads="1"/>
          </p:cNvSpPr>
          <p:nvPr>
            <p:ph type="title"/>
          </p:nvPr>
        </p:nvSpPr>
        <p:spPr>
          <a:xfrm>
            <a:off x="671513" y="261938"/>
            <a:ext cx="7772400" cy="1143000"/>
          </a:xfrm>
        </p:spPr>
        <p:txBody>
          <a:bodyPr>
            <a:normAutofit fontScale="90000"/>
          </a:bodyPr>
          <a:lstStyle/>
          <a:p>
            <a:pPr eaLnBrk="1" hangingPunct="1"/>
            <a:r>
              <a:rPr lang="en-US" sz="4000" dirty="0">
                <a:solidFill>
                  <a:schemeClr val="accent2"/>
                </a:solidFill>
              </a:rPr>
              <a:t>Does Language Determine or Influence Thought?</a:t>
            </a:r>
          </a:p>
        </p:txBody>
      </p:sp>
      <p:sp>
        <p:nvSpPr>
          <p:cNvPr id="19460" name="Rectangle 3"/>
          <p:cNvSpPr>
            <a:spLocks noGrp="1" noChangeArrowheads="1"/>
          </p:cNvSpPr>
          <p:nvPr>
            <p:ph type="body" sz="half" idx="1"/>
          </p:nvPr>
        </p:nvSpPr>
        <p:spPr>
          <a:xfrm>
            <a:off x="642938" y="1600200"/>
            <a:ext cx="5681662" cy="4648200"/>
          </a:xfrm>
        </p:spPr>
        <p:txBody>
          <a:bodyPr>
            <a:normAutofit/>
          </a:bodyPr>
          <a:lstStyle/>
          <a:p>
            <a:pPr marL="0" indent="0">
              <a:lnSpc>
                <a:spcPct val="80000"/>
              </a:lnSpc>
            </a:pPr>
            <a:r>
              <a:rPr lang="en-US" altLang="en-US" sz="2000" dirty="0">
                <a:solidFill>
                  <a:srgbClr val="0000FF"/>
                </a:solidFill>
              </a:rPr>
              <a:t> </a:t>
            </a:r>
            <a:r>
              <a:rPr lang="en-US" altLang="en-US" sz="2400" dirty="0">
                <a:solidFill>
                  <a:srgbClr val="0000FF"/>
                </a:solidFill>
              </a:rPr>
              <a:t>Sapir-Whorf Linguistic Relativity </a:t>
            </a:r>
            <a:r>
              <a:rPr lang="en-US" altLang="en-US" sz="2400" dirty="0">
                <a:solidFill>
                  <a:srgbClr val="0070C0"/>
                </a:solidFill>
              </a:rPr>
              <a:t>Hypothesis </a:t>
            </a:r>
            <a:r>
              <a:rPr lang="en-US" altLang="en-US" sz="2400" dirty="0">
                <a:solidFill>
                  <a:srgbClr val="0000FF"/>
                </a:solidFill>
              </a:rPr>
              <a:t>(</a:t>
            </a:r>
            <a:r>
              <a:rPr lang="en-US" altLang="en-US" sz="2400" i="1" dirty="0">
                <a:solidFill>
                  <a:srgbClr val="0000FF"/>
                </a:solidFill>
              </a:rPr>
              <a:t>aka</a:t>
            </a:r>
            <a:r>
              <a:rPr lang="en-US" altLang="en-US" sz="2400" dirty="0">
                <a:solidFill>
                  <a:srgbClr val="0000FF"/>
                </a:solidFill>
              </a:rPr>
              <a:t> Linguistic Determinism</a:t>
            </a:r>
            <a:r>
              <a:rPr lang="en-US" altLang="en-US" sz="2400" dirty="0">
                <a:solidFill>
                  <a:srgbClr val="0070C0"/>
                </a:solidFill>
              </a:rPr>
              <a:t>) </a:t>
            </a:r>
          </a:p>
          <a:p>
            <a:pPr marL="0" indent="0">
              <a:lnSpc>
                <a:spcPct val="80000"/>
              </a:lnSpc>
              <a:buNone/>
            </a:pPr>
            <a:endParaRPr lang="en-US" altLang="en-US" sz="2400" dirty="0">
              <a:solidFill>
                <a:srgbClr val="0070C0"/>
              </a:solidFill>
            </a:endParaRPr>
          </a:p>
          <a:p>
            <a:pPr marL="0" indent="0">
              <a:lnSpc>
                <a:spcPct val="80000"/>
              </a:lnSpc>
              <a:buNone/>
            </a:pPr>
            <a:r>
              <a:rPr lang="en-US" altLang="en-US" sz="2400" dirty="0"/>
              <a:t>Whorf suggested that language </a:t>
            </a:r>
            <a:r>
              <a:rPr lang="en-US" altLang="en-US" sz="2400" i="1" dirty="0"/>
              <a:t>determines </a:t>
            </a:r>
            <a:r>
              <a:rPr lang="en-US" altLang="en-US" sz="2400" dirty="0"/>
              <a:t>the way we think…for example</a:t>
            </a:r>
          </a:p>
          <a:p>
            <a:pPr marL="0" indent="0" eaLnBrk="1" hangingPunct="1">
              <a:lnSpc>
                <a:spcPct val="80000"/>
              </a:lnSpc>
            </a:pPr>
            <a:endParaRPr lang="en-US" sz="2400" dirty="0"/>
          </a:p>
          <a:p>
            <a:pPr marL="400050" lvl="1" indent="0">
              <a:lnSpc>
                <a:spcPct val="80000"/>
              </a:lnSpc>
            </a:pPr>
            <a:r>
              <a:rPr lang="en-US" sz="2000" dirty="0"/>
              <a:t>The Hopi have no past tense for verbs.  Some argue they cannot think as readily about the past</a:t>
            </a:r>
          </a:p>
          <a:p>
            <a:pPr marL="400050" lvl="1" indent="0">
              <a:lnSpc>
                <a:spcPct val="80000"/>
              </a:lnSpc>
            </a:pPr>
            <a:endParaRPr lang="en-US" sz="2000" dirty="0"/>
          </a:p>
          <a:p>
            <a:pPr marL="400050" lvl="1" indent="0">
              <a:lnSpc>
                <a:spcPct val="80000"/>
              </a:lnSpc>
            </a:pPr>
            <a:r>
              <a:rPr lang="en-US" sz="2000" dirty="0"/>
              <a:t> The </a:t>
            </a:r>
            <a:r>
              <a:rPr lang="en-US" sz="2000" dirty="0" err="1"/>
              <a:t>Tiv</a:t>
            </a:r>
            <a:r>
              <a:rPr lang="en-US" sz="2000" dirty="0"/>
              <a:t> of Nigeria categorize color based on 3 values.  The </a:t>
            </a:r>
            <a:r>
              <a:rPr lang="en-US" sz="2000" dirty="0" err="1"/>
              <a:t>Piraha</a:t>
            </a:r>
            <a:r>
              <a:rPr lang="en-US" sz="2000" dirty="0"/>
              <a:t> of Brazil have no specific words for color and lack number sense.  How might this shape their world view?</a:t>
            </a:r>
          </a:p>
          <a:p>
            <a:pPr marL="400050" lvl="1" indent="0">
              <a:lnSpc>
                <a:spcPct val="80000"/>
              </a:lnSpc>
            </a:pPr>
            <a:endParaRPr lang="en-US" sz="2000" dirty="0"/>
          </a:p>
          <a:p>
            <a:pPr marL="400050" lvl="1" indent="0">
              <a:lnSpc>
                <a:spcPct val="80000"/>
              </a:lnSpc>
            </a:pPr>
            <a:endParaRPr lang="en-US" sz="2000" dirty="0"/>
          </a:p>
          <a:p>
            <a:pPr marL="0" indent="0" eaLnBrk="1" hangingPunct="1">
              <a:lnSpc>
                <a:spcPct val="80000"/>
              </a:lnSpc>
              <a:buFont typeface="Wingdings" pitchFamily="2" charset="2"/>
              <a:buNone/>
            </a:pPr>
            <a:endParaRPr lang="en-US" sz="2400" dirty="0"/>
          </a:p>
          <a:p>
            <a:pPr marL="0" indent="0" eaLnBrk="1" hangingPunct="1">
              <a:lnSpc>
                <a:spcPct val="80000"/>
              </a:lnSpc>
              <a:buFont typeface="Wingdings" pitchFamily="2" charset="2"/>
              <a:buNone/>
            </a:pPr>
            <a:endParaRPr lang="en-US" sz="2000" dirty="0"/>
          </a:p>
          <a:p>
            <a:pPr marL="0" indent="0" eaLnBrk="1" hangingPunct="1">
              <a:lnSpc>
                <a:spcPct val="80000"/>
              </a:lnSpc>
              <a:buFont typeface="Wingdings" pitchFamily="2" charset="2"/>
              <a:buNone/>
            </a:pPr>
            <a:endParaRPr lang="en-US" sz="2000" dirty="0"/>
          </a:p>
        </p:txBody>
      </p:sp>
      <p:pic>
        <p:nvPicPr>
          <p:cNvPr id="19461" name="Picture 6" descr="Whorf_Sapir_2"/>
          <p:cNvPicPr>
            <a:picLocks noChangeAspect="1" noChangeArrowheads="1"/>
          </p:cNvPicPr>
          <p:nvPr/>
        </p:nvPicPr>
        <p:blipFill>
          <a:blip r:embed="rId3"/>
          <a:srcRect/>
          <a:stretch>
            <a:fillRect/>
          </a:stretch>
        </p:blipFill>
        <p:spPr bwMode="auto">
          <a:xfrm>
            <a:off x="6553200" y="2514600"/>
            <a:ext cx="2209800" cy="2224087"/>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B36FE873-F182-48B5-9EF6-FCA27CACC575}" type="slidenum">
              <a:rPr lang="en-US" smtClean="0"/>
              <a:pPr/>
              <a:t>2</a:t>
            </a:fld>
            <a:endParaRPr lang="en-US"/>
          </a:p>
        </p:txBody>
      </p:sp>
      <p:sp>
        <p:nvSpPr>
          <p:cNvPr id="31747" name="Rectangle 2"/>
          <p:cNvSpPr>
            <a:spLocks noGrp="1" noChangeArrowheads="1"/>
          </p:cNvSpPr>
          <p:nvPr>
            <p:ph type="title"/>
          </p:nvPr>
        </p:nvSpPr>
        <p:spPr/>
        <p:txBody>
          <a:bodyPr>
            <a:normAutofit fontScale="90000"/>
          </a:bodyPr>
          <a:lstStyle/>
          <a:p>
            <a:pPr eaLnBrk="1" hangingPunct="1"/>
            <a:r>
              <a:rPr lang="en-US" sz="4000">
                <a:solidFill>
                  <a:schemeClr val="accent2"/>
                </a:solidFill>
              </a:rPr>
              <a:t>Strategies for Decision Making and Problem Solving</a:t>
            </a:r>
          </a:p>
        </p:txBody>
      </p:sp>
      <p:sp>
        <p:nvSpPr>
          <p:cNvPr id="31748" name="Rectangle 3"/>
          <p:cNvSpPr>
            <a:spLocks noGrp="1" noChangeArrowheads="1"/>
          </p:cNvSpPr>
          <p:nvPr>
            <p:ph type="body" idx="1"/>
          </p:nvPr>
        </p:nvSpPr>
        <p:spPr>
          <a:xfrm>
            <a:off x="609600" y="1981200"/>
            <a:ext cx="3886200" cy="4648200"/>
          </a:xfrm>
        </p:spPr>
        <p:txBody>
          <a:bodyPr/>
          <a:lstStyle/>
          <a:p>
            <a:pPr eaLnBrk="1" hangingPunct="1">
              <a:lnSpc>
                <a:spcPct val="80000"/>
              </a:lnSpc>
            </a:pPr>
            <a:r>
              <a:rPr lang="en-US" sz="2400" dirty="0">
                <a:solidFill>
                  <a:srgbClr val="0000FF"/>
                </a:solidFill>
              </a:rPr>
              <a:t>Trial and error</a:t>
            </a:r>
          </a:p>
          <a:p>
            <a:pPr eaLnBrk="1" hangingPunct="1">
              <a:lnSpc>
                <a:spcPct val="80000"/>
              </a:lnSpc>
            </a:pPr>
            <a:r>
              <a:rPr lang="en-US" sz="2400" dirty="0">
                <a:solidFill>
                  <a:srgbClr val="0000FF"/>
                </a:solidFill>
              </a:rPr>
              <a:t>Insight</a:t>
            </a:r>
          </a:p>
          <a:p>
            <a:pPr eaLnBrk="1" hangingPunct="1">
              <a:lnSpc>
                <a:spcPct val="80000"/>
              </a:lnSpc>
              <a:buFontTx/>
              <a:buNone/>
            </a:pPr>
            <a:endParaRPr lang="en-US" sz="2400" dirty="0">
              <a:solidFill>
                <a:srgbClr val="0000FF"/>
              </a:solidFill>
            </a:endParaRPr>
          </a:p>
          <a:p>
            <a:pPr eaLnBrk="1" hangingPunct="1">
              <a:lnSpc>
                <a:spcPct val="80000"/>
              </a:lnSpc>
            </a:pPr>
            <a:r>
              <a:rPr lang="en-US" sz="2400" dirty="0">
                <a:solidFill>
                  <a:srgbClr val="0000FF"/>
                </a:solidFill>
              </a:rPr>
              <a:t>Algorithm </a:t>
            </a:r>
            <a:r>
              <a:rPr lang="en-US" altLang="en-US" sz="2400" dirty="0"/>
              <a:t>Methodical rule or procedure that assures a solution</a:t>
            </a:r>
          </a:p>
          <a:p>
            <a:pPr eaLnBrk="1" hangingPunct="1">
              <a:lnSpc>
                <a:spcPct val="80000"/>
              </a:lnSpc>
            </a:pPr>
            <a:r>
              <a:rPr lang="en-US" sz="2400" dirty="0">
                <a:solidFill>
                  <a:srgbClr val="0000FF"/>
                </a:solidFill>
              </a:rPr>
              <a:t>Heuristics</a:t>
            </a:r>
            <a:r>
              <a:rPr lang="en-US" sz="2800" dirty="0">
                <a:solidFill>
                  <a:srgbClr val="0000FF"/>
                </a:solidFill>
              </a:rPr>
              <a:t> </a:t>
            </a:r>
            <a:r>
              <a:rPr lang="en-US" altLang="en-US" sz="2400" dirty="0"/>
              <a:t>Simple thinking strategy that often allows us to make judgments and solve problems efficiently</a:t>
            </a:r>
          </a:p>
          <a:p>
            <a:pPr eaLnBrk="1" hangingPunct="1">
              <a:lnSpc>
                <a:spcPct val="80000"/>
              </a:lnSpc>
              <a:buFontTx/>
              <a:buNone/>
            </a:pPr>
            <a:endParaRPr lang="en-US" altLang="en-US" sz="2400" dirty="0"/>
          </a:p>
          <a:p>
            <a:pPr eaLnBrk="1" hangingPunct="1">
              <a:lnSpc>
                <a:spcPct val="80000"/>
              </a:lnSpc>
            </a:pPr>
            <a:r>
              <a:rPr lang="en-US" sz="2800" b="1" dirty="0">
                <a:solidFill>
                  <a:srgbClr val="0000FF"/>
                </a:solidFill>
              </a:rPr>
              <a:t>E I S H T S U I C R</a:t>
            </a:r>
          </a:p>
          <a:p>
            <a:pPr eaLnBrk="1" hangingPunct="1">
              <a:lnSpc>
                <a:spcPct val="80000"/>
              </a:lnSpc>
            </a:pPr>
            <a:endParaRPr lang="en-US" sz="2800" b="1" dirty="0">
              <a:solidFill>
                <a:srgbClr val="0000FF"/>
              </a:solidFill>
            </a:endParaRPr>
          </a:p>
          <a:p>
            <a:pPr eaLnBrk="1" hangingPunct="1">
              <a:lnSpc>
                <a:spcPct val="80000"/>
              </a:lnSpc>
              <a:buFontTx/>
              <a:buNone/>
            </a:pPr>
            <a:endParaRPr lang="en-US" sz="2800" dirty="0">
              <a:solidFill>
                <a:srgbClr val="0000FF"/>
              </a:solidFill>
            </a:endParaRPr>
          </a:p>
        </p:txBody>
      </p:sp>
      <p:pic>
        <p:nvPicPr>
          <p:cNvPr id="31749" name="Picture 4" descr="kohler3"/>
          <p:cNvPicPr>
            <a:picLocks noChangeAspect="1" noChangeArrowheads="1"/>
          </p:cNvPicPr>
          <p:nvPr/>
        </p:nvPicPr>
        <p:blipFill>
          <a:blip r:embed="rId2"/>
          <a:srcRect/>
          <a:stretch>
            <a:fillRect/>
          </a:stretch>
        </p:blipFill>
        <p:spPr bwMode="auto">
          <a:xfrm>
            <a:off x="4800600" y="2209800"/>
            <a:ext cx="2162175" cy="2743200"/>
          </a:xfrm>
          <a:prstGeom prst="rect">
            <a:avLst/>
          </a:prstGeom>
          <a:noFill/>
          <a:ln w="9525">
            <a:noFill/>
            <a:miter lim="800000"/>
            <a:headEnd/>
            <a:tailEnd/>
          </a:ln>
        </p:spPr>
      </p:pic>
      <p:pic>
        <p:nvPicPr>
          <p:cNvPr id="31750" name="Picture 5" descr="12673_MyersPsy8e_10UN03"/>
          <p:cNvPicPr>
            <a:picLocks noChangeAspect="1" noChangeArrowheads="1"/>
          </p:cNvPicPr>
          <p:nvPr/>
        </p:nvPicPr>
        <p:blipFill>
          <a:blip r:embed="rId3" cstate="print"/>
          <a:srcRect/>
          <a:stretch>
            <a:fillRect/>
          </a:stretch>
        </p:blipFill>
        <p:spPr bwMode="auto">
          <a:xfrm>
            <a:off x="7467600" y="4495800"/>
            <a:ext cx="1457325" cy="1600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p:spPr>
        <p:txBody>
          <a:bodyPr/>
          <a:lstStyle/>
          <a:p>
            <a:fld id="{868FA88C-BF6D-4FDE-9AA2-257B34ACB50D}" type="slidenum">
              <a:rPr lang="en-US" smtClean="0"/>
              <a:pPr/>
              <a:t>20</a:t>
            </a:fld>
            <a:endParaRPr lang="en-US"/>
          </a:p>
        </p:txBody>
      </p:sp>
      <p:sp>
        <p:nvSpPr>
          <p:cNvPr id="20483" name="Rectangle 2"/>
          <p:cNvSpPr>
            <a:spLocks noGrp="1" noChangeArrowheads="1"/>
          </p:cNvSpPr>
          <p:nvPr>
            <p:ph type="title"/>
          </p:nvPr>
        </p:nvSpPr>
        <p:spPr>
          <a:xfrm>
            <a:off x="671513" y="261938"/>
            <a:ext cx="7772400" cy="1143000"/>
          </a:xfrm>
        </p:spPr>
        <p:txBody>
          <a:bodyPr/>
          <a:lstStyle/>
          <a:p>
            <a:pPr eaLnBrk="1" hangingPunct="1"/>
            <a:r>
              <a:rPr lang="en-US" sz="4000" dirty="0">
                <a:solidFill>
                  <a:schemeClr val="accent2"/>
                </a:solidFill>
              </a:rPr>
              <a:t>Language </a:t>
            </a:r>
            <a:r>
              <a:rPr lang="en-US" sz="4000" i="1" dirty="0">
                <a:solidFill>
                  <a:schemeClr val="accent2"/>
                </a:solidFill>
              </a:rPr>
              <a:t>Influences</a:t>
            </a:r>
            <a:r>
              <a:rPr lang="en-US" sz="4000" dirty="0">
                <a:solidFill>
                  <a:schemeClr val="accent2"/>
                </a:solidFill>
              </a:rPr>
              <a:t> Thinking</a:t>
            </a:r>
          </a:p>
        </p:txBody>
      </p:sp>
      <p:sp>
        <p:nvSpPr>
          <p:cNvPr id="20484" name="Rectangle 3"/>
          <p:cNvSpPr>
            <a:spLocks noGrp="1" noChangeArrowheads="1"/>
          </p:cNvSpPr>
          <p:nvPr>
            <p:ph type="body" sz="half" idx="1"/>
          </p:nvPr>
        </p:nvSpPr>
        <p:spPr>
          <a:xfrm>
            <a:off x="685800" y="1676400"/>
            <a:ext cx="7967663" cy="2895600"/>
          </a:xfrm>
        </p:spPr>
        <p:txBody>
          <a:bodyPr/>
          <a:lstStyle/>
          <a:p>
            <a:pPr marL="0" indent="0" algn="just" eaLnBrk="1" hangingPunct="1">
              <a:buFontTx/>
              <a:buNone/>
            </a:pPr>
            <a:r>
              <a:rPr lang="en-US" sz="2000" dirty="0">
                <a:latin typeface="Palatino Linotype" pitchFamily="18" charset="0"/>
              </a:rPr>
              <a:t>Current views reject LD as extreme.  While language may </a:t>
            </a:r>
            <a:r>
              <a:rPr lang="en-US" sz="2000" i="1" dirty="0">
                <a:latin typeface="Palatino Linotype" pitchFamily="18" charset="0"/>
              </a:rPr>
              <a:t>influence </a:t>
            </a:r>
            <a:r>
              <a:rPr lang="en-US" sz="2000" dirty="0">
                <a:latin typeface="Palatino Linotype" pitchFamily="18" charset="0"/>
              </a:rPr>
              <a:t>thought,  it does not determine it (</a:t>
            </a:r>
            <a:r>
              <a:rPr lang="en-US" sz="2000" dirty="0" err="1">
                <a:latin typeface="Palatino Linotype" pitchFamily="18" charset="0"/>
              </a:rPr>
              <a:t>Lakoff</a:t>
            </a:r>
            <a:r>
              <a:rPr lang="en-US" sz="2000" dirty="0">
                <a:latin typeface="Palatino Linotype" pitchFamily="18" charset="0"/>
              </a:rPr>
              <a:t>, Levinson, </a:t>
            </a:r>
            <a:r>
              <a:rPr lang="en-US" sz="2000" dirty="0" err="1">
                <a:latin typeface="Palatino Linotype" pitchFamily="18" charset="0"/>
                <a:hlinkClick r:id="rId3"/>
              </a:rPr>
              <a:t>Boroditsky</a:t>
            </a:r>
            <a:r>
              <a:rPr lang="en-US" sz="2000" dirty="0">
                <a:latin typeface="Palatino Linotype" pitchFamily="18" charset="0"/>
              </a:rPr>
              <a:t>)</a:t>
            </a:r>
          </a:p>
          <a:p>
            <a:pPr marL="0" indent="0" algn="just" eaLnBrk="1" hangingPunct="1">
              <a:buFontTx/>
              <a:buNone/>
            </a:pPr>
            <a:endParaRPr lang="en-US" sz="2000" dirty="0">
              <a:latin typeface="Palatino Linotype" pitchFamily="18" charset="0"/>
            </a:endParaRPr>
          </a:p>
          <a:p>
            <a:pPr marL="0" indent="0" algn="just" eaLnBrk="1" hangingPunct="1">
              <a:buFont typeface="Wingdings" pitchFamily="2" charset="2"/>
              <a:buNone/>
            </a:pPr>
            <a:r>
              <a:rPr lang="en-US" altLang="en-US" sz="2000" dirty="0">
                <a:latin typeface="Palatino Linotype" pitchFamily="18" charset="0"/>
              </a:rPr>
              <a:t>As a language provides words for objects or events, we may be able to think about them more clearly and remember them more easily </a:t>
            </a:r>
          </a:p>
        </p:txBody>
      </p:sp>
      <p:pic>
        <p:nvPicPr>
          <p:cNvPr id="20485" name="Picture 4" descr="12673_MyersPsy8e_fig"/>
          <p:cNvPicPr>
            <a:picLocks noGrp="1" noChangeAspect="1" noChangeArrowheads="1"/>
          </p:cNvPicPr>
          <p:nvPr>
            <p:ph sz="half" idx="2"/>
          </p:nvPr>
        </p:nvPicPr>
        <p:blipFill>
          <a:blip r:embed="rId4"/>
          <a:srcRect/>
          <a:stretch>
            <a:fillRect/>
          </a:stretch>
        </p:blipFill>
        <p:spPr>
          <a:xfrm>
            <a:off x="838200" y="3733800"/>
            <a:ext cx="7467600" cy="1295400"/>
          </a:xfrm>
          <a:noFill/>
        </p:spPr>
      </p:pic>
      <p:sp>
        <p:nvSpPr>
          <p:cNvPr id="20486" name="Rectangle 10"/>
          <p:cNvSpPr>
            <a:spLocks noChangeArrowheads="1"/>
          </p:cNvSpPr>
          <p:nvPr/>
        </p:nvSpPr>
        <p:spPr bwMode="auto">
          <a:xfrm>
            <a:off x="533400" y="3962400"/>
            <a:ext cx="8001000" cy="1446213"/>
          </a:xfrm>
          <a:prstGeom prst="rect">
            <a:avLst/>
          </a:prstGeom>
          <a:noFill/>
          <a:ln w="9525">
            <a:noFill/>
            <a:miter lim="800000"/>
            <a:headEnd/>
            <a:tailEnd/>
          </a:ln>
        </p:spPr>
        <p:txBody>
          <a:bodyPr>
            <a:spAutoFit/>
          </a:bodyPr>
          <a:lstStyle/>
          <a:p>
            <a:endParaRPr lang="en-US" sz="2000">
              <a:latin typeface="Palatino Linotype" pitchFamily="18" charset="0"/>
            </a:endParaRPr>
          </a:p>
          <a:p>
            <a:endParaRPr lang="en-US" sz="2000">
              <a:latin typeface="Palatino Linotype" pitchFamily="18" charset="0"/>
            </a:endParaRPr>
          </a:p>
          <a:p>
            <a:endParaRPr lang="en-US">
              <a:latin typeface="Palatino Linotype" pitchFamily="18" charset="0"/>
            </a:endParaRPr>
          </a:p>
          <a:p>
            <a:endParaRPr lang="en-US">
              <a:latin typeface="Palatino Linotype" pitchFamily="18" charset="0"/>
            </a:endParaRPr>
          </a:p>
        </p:txBody>
      </p:sp>
      <p:sp>
        <p:nvSpPr>
          <p:cNvPr id="7" name="Rectangle 6"/>
          <p:cNvSpPr/>
          <p:nvPr/>
        </p:nvSpPr>
        <p:spPr>
          <a:xfrm>
            <a:off x="914400" y="5562600"/>
            <a:ext cx="5943600" cy="978729"/>
          </a:xfrm>
          <a:prstGeom prst="rect">
            <a:avLst/>
          </a:prstGeom>
        </p:spPr>
        <p:txBody>
          <a:bodyPr wrap="square">
            <a:spAutoFit/>
          </a:bodyPr>
          <a:lstStyle/>
          <a:p>
            <a:pPr algn="just">
              <a:lnSpc>
                <a:spcPct val="80000"/>
              </a:lnSpc>
            </a:pPr>
            <a:r>
              <a:rPr lang="en-US" dirty="0">
                <a:latin typeface="Palatino Linotype" pitchFamily="18" charset="0"/>
              </a:rPr>
              <a:t>NPR and China Savings…</a:t>
            </a:r>
            <a:r>
              <a:rPr lang="en-US" dirty="0">
                <a:latin typeface="Palatino Linotype" pitchFamily="18" charset="0"/>
                <a:hlinkClick r:id="rId5"/>
              </a:rPr>
              <a:t>China </a:t>
            </a:r>
            <a:r>
              <a:rPr lang="en-US" dirty="0" err="1">
                <a:latin typeface="Palatino Linotype" pitchFamily="18" charset="0"/>
                <a:hlinkClick r:id="rId5"/>
              </a:rPr>
              <a:t>Thang</a:t>
            </a:r>
            <a:endParaRPr lang="en-US" dirty="0">
              <a:latin typeface="Palatino Linotype" pitchFamily="18" charset="0"/>
            </a:endParaRPr>
          </a:p>
          <a:p>
            <a:pPr algn="just">
              <a:lnSpc>
                <a:spcPct val="80000"/>
              </a:lnSpc>
            </a:pPr>
            <a:endParaRPr lang="en-US" dirty="0">
              <a:latin typeface="Palatino Linotype" pitchFamily="18" charset="0"/>
            </a:endParaRPr>
          </a:p>
          <a:p>
            <a:pPr algn="just">
              <a:lnSpc>
                <a:spcPct val="80000"/>
              </a:lnSpc>
            </a:pPr>
            <a:r>
              <a:rPr lang="en-US" dirty="0">
                <a:latin typeface="Palatino Linotype" pitchFamily="18" charset="0"/>
                <a:hlinkClick r:id="rId6"/>
              </a:rPr>
              <a:t>NYT Does Language Shape What You Think?</a:t>
            </a:r>
            <a:endParaRPr lang="en-US" dirty="0">
              <a:latin typeface="Palatino Linotype" pitchFamily="18" charset="0"/>
            </a:endParaRPr>
          </a:p>
          <a:p>
            <a:pPr algn="just">
              <a:lnSpc>
                <a:spcPct val="80000"/>
              </a:lnSpc>
            </a:pPr>
            <a:endParaRPr lang="en-US" dirty="0">
              <a:latin typeface="Palatino Linotype"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p:spPr>
        <p:txBody>
          <a:bodyPr/>
          <a:lstStyle/>
          <a:p>
            <a:fld id="{8063C8E5-B6D5-430B-968D-958E03899261}" type="slidenum">
              <a:rPr lang="en-US" smtClean="0"/>
              <a:pPr/>
              <a:t>21</a:t>
            </a:fld>
            <a:endParaRPr lang="en-US"/>
          </a:p>
        </p:txBody>
      </p:sp>
      <p:sp>
        <p:nvSpPr>
          <p:cNvPr id="25603" name="Rectangle 2"/>
          <p:cNvSpPr>
            <a:spLocks noGrp="1" noChangeArrowheads="1"/>
          </p:cNvSpPr>
          <p:nvPr>
            <p:ph type="title"/>
          </p:nvPr>
        </p:nvSpPr>
        <p:spPr>
          <a:xfrm>
            <a:off x="671513" y="276225"/>
            <a:ext cx="7772400" cy="1143000"/>
          </a:xfrm>
        </p:spPr>
        <p:txBody>
          <a:bodyPr/>
          <a:lstStyle/>
          <a:p>
            <a:pPr eaLnBrk="1" hangingPunct="1"/>
            <a:r>
              <a:rPr lang="en-US" sz="4000" dirty="0">
                <a:solidFill>
                  <a:schemeClr val="accent2"/>
                </a:solidFill>
              </a:rPr>
              <a:t>Do Animals Exhibit Language?</a:t>
            </a:r>
          </a:p>
        </p:txBody>
      </p:sp>
      <p:sp>
        <p:nvSpPr>
          <p:cNvPr id="25604" name="Rectangle 3"/>
          <p:cNvSpPr>
            <a:spLocks noGrp="1" noChangeArrowheads="1"/>
          </p:cNvSpPr>
          <p:nvPr>
            <p:ph type="body" sz="half" idx="1"/>
          </p:nvPr>
        </p:nvSpPr>
        <p:spPr>
          <a:xfrm>
            <a:off x="685800" y="1600200"/>
            <a:ext cx="3886200" cy="4648200"/>
          </a:xfrm>
        </p:spPr>
        <p:txBody>
          <a:bodyPr/>
          <a:lstStyle/>
          <a:p>
            <a:pPr marL="0" indent="0" algn="ctr" eaLnBrk="1" hangingPunct="1">
              <a:buFontTx/>
              <a:buNone/>
            </a:pPr>
            <a:endParaRPr lang="en-US" sz="2400" dirty="0"/>
          </a:p>
          <a:p>
            <a:pPr marL="0" indent="0" algn="ctr" eaLnBrk="1" hangingPunct="1">
              <a:buFontTx/>
              <a:buNone/>
            </a:pPr>
            <a:r>
              <a:rPr lang="en-US" sz="2400" dirty="0"/>
              <a:t>All primates, elephants, whales and even honey bees communicate with members of their species</a:t>
            </a:r>
          </a:p>
          <a:p>
            <a:pPr marL="0" indent="0" algn="ctr" eaLnBrk="1" hangingPunct="1">
              <a:buFontTx/>
              <a:buNone/>
            </a:pPr>
            <a:r>
              <a:rPr lang="en-US" sz="2400" dirty="0">
                <a:hlinkClick r:id="rId3"/>
              </a:rPr>
              <a:t>Prairie </a:t>
            </a:r>
            <a:r>
              <a:rPr lang="en-US" sz="2400" dirty="0" err="1">
                <a:hlinkClick r:id="rId3"/>
              </a:rPr>
              <a:t>Dogese</a:t>
            </a:r>
            <a:endParaRPr lang="en-US" sz="2400" dirty="0"/>
          </a:p>
          <a:p>
            <a:pPr marL="0" indent="0" algn="ctr" eaLnBrk="1" hangingPunct="1">
              <a:buFontTx/>
              <a:buNone/>
            </a:pPr>
            <a:endParaRPr lang="en-US" sz="2400" dirty="0"/>
          </a:p>
          <a:p>
            <a:pPr marL="0" indent="0" algn="ctr" eaLnBrk="1" hangingPunct="1">
              <a:buFontTx/>
              <a:buNone/>
            </a:pPr>
            <a:endParaRPr lang="en-US" sz="2400" dirty="0"/>
          </a:p>
          <a:p>
            <a:pPr marL="0" indent="0" algn="ctr" eaLnBrk="1" hangingPunct="1">
              <a:buFontTx/>
              <a:buNone/>
            </a:pPr>
            <a:endParaRPr lang="en-US" sz="2400" dirty="0"/>
          </a:p>
          <a:p>
            <a:pPr marL="0" indent="0" algn="ctr" eaLnBrk="1" hangingPunct="1">
              <a:buFontTx/>
              <a:buNone/>
            </a:pPr>
            <a:endParaRPr lang="en-US" sz="2400" dirty="0"/>
          </a:p>
          <a:p>
            <a:pPr marL="0" indent="0" algn="ctr" eaLnBrk="1" hangingPunct="1">
              <a:buFontTx/>
              <a:buNone/>
            </a:pPr>
            <a:endParaRPr lang="en-US" sz="2400" dirty="0"/>
          </a:p>
          <a:p>
            <a:pPr marL="0" indent="0" algn="ctr" eaLnBrk="1" hangingPunct="1">
              <a:buFontTx/>
              <a:buNone/>
            </a:pPr>
            <a:endParaRPr lang="en-US" sz="2400" dirty="0"/>
          </a:p>
        </p:txBody>
      </p:sp>
      <p:pic>
        <p:nvPicPr>
          <p:cNvPr id="25605" name="Picture 9" descr="images"/>
          <p:cNvPicPr>
            <a:picLocks noChangeAspect="1" noChangeArrowheads="1"/>
          </p:cNvPicPr>
          <p:nvPr/>
        </p:nvPicPr>
        <p:blipFill>
          <a:blip r:embed="rId4"/>
          <a:srcRect/>
          <a:stretch>
            <a:fillRect/>
          </a:stretch>
        </p:blipFill>
        <p:spPr bwMode="auto">
          <a:xfrm>
            <a:off x="5334000" y="1752600"/>
            <a:ext cx="1981200" cy="1801091"/>
          </a:xfrm>
          <a:prstGeom prst="rect">
            <a:avLst/>
          </a:prstGeom>
          <a:noFill/>
          <a:ln w="9525">
            <a:noFill/>
            <a:miter lim="800000"/>
            <a:headEnd/>
            <a:tailEnd/>
          </a:ln>
        </p:spPr>
      </p:pic>
      <p:pic>
        <p:nvPicPr>
          <p:cNvPr id="25606" name="Picture 10" descr="humpback270306"/>
          <p:cNvPicPr>
            <a:picLocks noChangeAspect="1" noChangeArrowheads="1"/>
          </p:cNvPicPr>
          <p:nvPr/>
        </p:nvPicPr>
        <p:blipFill>
          <a:blip r:embed="rId5"/>
          <a:srcRect/>
          <a:stretch>
            <a:fillRect/>
          </a:stretch>
        </p:blipFill>
        <p:spPr bwMode="auto">
          <a:xfrm>
            <a:off x="3581400" y="4267200"/>
            <a:ext cx="2133600" cy="2133600"/>
          </a:xfrm>
          <a:prstGeom prst="rect">
            <a:avLst/>
          </a:prstGeom>
          <a:noFill/>
          <a:ln w="9525">
            <a:noFill/>
            <a:miter lim="800000"/>
            <a:headEnd/>
            <a:tailEnd/>
          </a:ln>
        </p:spPr>
      </p:pic>
      <p:pic>
        <p:nvPicPr>
          <p:cNvPr id="25607" name="Picture 11" descr="images1"/>
          <p:cNvPicPr>
            <a:picLocks noChangeAspect="1" noChangeArrowheads="1"/>
          </p:cNvPicPr>
          <p:nvPr/>
        </p:nvPicPr>
        <p:blipFill>
          <a:blip r:embed="rId6"/>
          <a:srcRect/>
          <a:stretch>
            <a:fillRect/>
          </a:stretch>
        </p:blipFill>
        <p:spPr bwMode="auto">
          <a:xfrm>
            <a:off x="6172200" y="4038600"/>
            <a:ext cx="1752600" cy="191951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96E55092-5C85-4C57-B5BF-CB88D3085A44}" type="slidenum">
              <a:rPr lang="en-US" smtClean="0"/>
              <a:pPr/>
              <a:t>22</a:t>
            </a:fld>
            <a:endParaRPr lang="en-US"/>
          </a:p>
        </p:txBody>
      </p:sp>
      <p:sp>
        <p:nvSpPr>
          <p:cNvPr id="28675" name="Rectangle 2"/>
          <p:cNvSpPr>
            <a:spLocks noGrp="1" noChangeArrowheads="1"/>
          </p:cNvSpPr>
          <p:nvPr>
            <p:ph type="title"/>
          </p:nvPr>
        </p:nvSpPr>
        <p:spPr>
          <a:xfrm>
            <a:off x="671513" y="271463"/>
            <a:ext cx="7772400" cy="1143000"/>
          </a:xfrm>
        </p:spPr>
        <p:txBody>
          <a:bodyPr/>
          <a:lstStyle/>
          <a:p>
            <a:pPr eaLnBrk="1" hangingPunct="1"/>
            <a:r>
              <a:rPr lang="en-US" sz="4000">
                <a:solidFill>
                  <a:schemeClr val="accent2"/>
                </a:solidFill>
              </a:rPr>
              <a:t>Primate Language Studies</a:t>
            </a:r>
          </a:p>
        </p:txBody>
      </p:sp>
      <p:sp>
        <p:nvSpPr>
          <p:cNvPr id="28676" name="Rectangle 3"/>
          <p:cNvSpPr>
            <a:spLocks noGrp="1" noChangeArrowheads="1"/>
          </p:cNvSpPr>
          <p:nvPr>
            <p:ph type="body" idx="1"/>
          </p:nvPr>
        </p:nvSpPr>
        <p:spPr>
          <a:xfrm>
            <a:off x="671513" y="1585913"/>
            <a:ext cx="7772400" cy="4433887"/>
          </a:xfrm>
        </p:spPr>
        <p:txBody>
          <a:bodyPr>
            <a:normAutofit fontScale="92500" lnSpcReduction="10000"/>
          </a:bodyPr>
          <a:lstStyle/>
          <a:p>
            <a:pPr marL="0" indent="0" algn="just">
              <a:lnSpc>
                <a:spcPct val="80000"/>
              </a:lnSpc>
            </a:pPr>
            <a:r>
              <a:rPr lang="en-US" sz="2400" dirty="0">
                <a:latin typeface="Palatino Linotype" pitchFamily="18" charset="0"/>
              </a:rPr>
              <a:t>  </a:t>
            </a:r>
            <a:r>
              <a:rPr lang="en-US" sz="2600" dirty="0"/>
              <a:t>Gardner and Gardner (1969) used American Sign Language (ASL) to train Washoe, a chimp, who learned 200+ signs</a:t>
            </a:r>
          </a:p>
          <a:p>
            <a:pPr marL="0" indent="0" algn="just">
              <a:lnSpc>
                <a:spcPct val="80000"/>
              </a:lnSpc>
            </a:pPr>
            <a:endParaRPr lang="en-US" sz="2600" dirty="0"/>
          </a:p>
          <a:p>
            <a:pPr marL="0" indent="0" algn="just">
              <a:lnSpc>
                <a:spcPct val="80000"/>
              </a:lnSpc>
            </a:pPr>
            <a:r>
              <a:rPr lang="en-US" sz="2600" dirty="0"/>
              <a:t> </a:t>
            </a:r>
            <a:r>
              <a:rPr lang="en-US" sz="2600" dirty="0" err="1"/>
              <a:t>B</a:t>
            </a:r>
            <a:r>
              <a:rPr lang="en-US" sz="2600" i="1" dirty="0" err="1"/>
              <a:t>onobo</a:t>
            </a:r>
            <a:r>
              <a:rPr lang="en-US" sz="2600" i="1" dirty="0"/>
              <a:t> pygmy chimpanzees </a:t>
            </a:r>
            <a:r>
              <a:rPr lang="en-US" sz="2600" dirty="0"/>
              <a:t>develop even greater vocabularies and perhaps semantic nuances in learning a language (Savage-</a:t>
            </a:r>
            <a:r>
              <a:rPr lang="en-US" sz="2600" dirty="0" err="1"/>
              <a:t>Rumbaugh</a:t>
            </a:r>
            <a:r>
              <a:rPr lang="en-US" sz="2600" dirty="0"/>
              <a:t>, 1991). </a:t>
            </a:r>
            <a:r>
              <a:rPr lang="en-US" sz="2600" i="1" dirty="0" err="1"/>
              <a:t>Kanzi</a:t>
            </a:r>
            <a:r>
              <a:rPr lang="en-US" sz="2600" i="1" dirty="0"/>
              <a:t> and </a:t>
            </a:r>
            <a:r>
              <a:rPr lang="en-US" sz="2600" i="1" dirty="0" err="1"/>
              <a:t>Panbanish</a:t>
            </a:r>
            <a:r>
              <a:rPr lang="en-US" sz="2600" dirty="0"/>
              <a:t> developed vocabulary for hundreds of words and phrases using </a:t>
            </a:r>
            <a:r>
              <a:rPr lang="en-US" sz="2600" dirty="0" err="1"/>
              <a:t>lexigrams</a:t>
            </a:r>
            <a:r>
              <a:rPr lang="en-US" sz="2600" dirty="0"/>
              <a:t> and CAI</a:t>
            </a:r>
          </a:p>
          <a:p>
            <a:pPr marL="0" indent="0" algn="just">
              <a:lnSpc>
                <a:spcPct val="80000"/>
              </a:lnSpc>
            </a:pPr>
            <a:endParaRPr lang="en-US" sz="2400" dirty="0"/>
          </a:p>
          <a:p>
            <a:pPr marL="0" indent="0" algn="just">
              <a:lnSpc>
                <a:spcPct val="80000"/>
              </a:lnSpc>
            </a:pPr>
            <a:r>
              <a:rPr lang="en-US" sz="2400" dirty="0">
                <a:hlinkClick r:id="rId2"/>
              </a:rPr>
              <a:t> </a:t>
            </a:r>
            <a:r>
              <a:rPr lang="en-US" sz="2400" dirty="0">
                <a:hlinkClick r:id="rId3"/>
              </a:rPr>
              <a:t> </a:t>
            </a:r>
            <a:r>
              <a:rPr lang="en-US" sz="2400" dirty="0" err="1">
                <a:hlinkClick r:id="rId4"/>
              </a:rPr>
              <a:t>Kanzi</a:t>
            </a:r>
            <a:r>
              <a:rPr lang="en-US" sz="2400" dirty="0"/>
              <a:t> and </a:t>
            </a:r>
            <a:r>
              <a:rPr lang="en-US" sz="2400" dirty="0">
                <a:hlinkClick r:id="rId5"/>
              </a:rPr>
              <a:t>More </a:t>
            </a:r>
            <a:r>
              <a:rPr lang="en-US" sz="2400" dirty="0" err="1">
                <a:hlinkClick r:id="rId5"/>
              </a:rPr>
              <a:t>Kanzi</a:t>
            </a:r>
            <a:endParaRPr lang="en-US" sz="2400" dirty="0"/>
          </a:p>
          <a:p>
            <a:pPr marL="0" indent="0" algn="just">
              <a:lnSpc>
                <a:spcPct val="80000"/>
              </a:lnSpc>
            </a:pPr>
            <a:r>
              <a:rPr lang="en-US" sz="2400" dirty="0">
                <a:hlinkClick r:id="rId2"/>
              </a:rPr>
              <a:t> Great Ape Trust</a:t>
            </a:r>
            <a:endParaRPr lang="en-US" sz="2400" dirty="0"/>
          </a:p>
          <a:p>
            <a:pPr marL="0" indent="0" algn="just">
              <a:lnSpc>
                <a:spcPct val="80000"/>
              </a:lnSpc>
              <a:buNone/>
            </a:pPr>
            <a:endParaRPr lang="en-US" sz="2400" dirty="0"/>
          </a:p>
          <a:p>
            <a:pPr marL="0" indent="0" algn="just">
              <a:lnSpc>
                <a:spcPct val="80000"/>
              </a:lnSpc>
            </a:pPr>
            <a:r>
              <a:rPr lang="en-US" sz="2400" dirty="0">
                <a:hlinkClick r:id="rId6"/>
              </a:rPr>
              <a:t> Koko</a:t>
            </a:r>
            <a:r>
              <a:rPr lang="en-US" sz="2400" dirty="0"/>
              <a:t>  and </a:t>
            </a:r>
            <a:r>
              <a:rPr lang="en-US" sz="2400" dirty="0">
                <a:hlinkClick r:id="rId6"/>
              </a:rPr>
              <a:t>Koko Story</a:t>
            </a:r>
            <a:endParaRPr lang="en-US" sz="2400" dirty="0"/>
          </a:p>
          <a:p>
            <a:pPr marL="0" indent="0" algn="just">
              <a:lnSpc>
                <a:spcPct val="80000"/>
              </a:lnSpc>
            </a:pPr>
            <a:r>
              <a:rPr lang="en-US" sz="2400" dirty="0">
                <a:hlinkClick r:id="rId7"/>
              </a:rPr>
              <a:t> The Gorilla Foundation / Koko.org</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2815414C-8307-4562-A8CE-7ED97EDAD7D9}" type="slidenum">
              <a:rPr lang="en-US" smtClean="0"/>
              <a:pPr/>
              <a:t>3</a:t>
            </a:fld>
            <a:endParaRPr lang="en-US"/>
          </a:p>
        </p:txBody>
      </p:sp>
      <p:sp>
        <p:nvSpPr>
          <p:cNvPr id="33795" name="Rectangle 2"/>
          <p:cNvSpPr>
            <a:spLocks noGrp="1" noChangeArrowheads="1"/>
          </p:cNvSpPr>
          <p:nvPr>
            <p:ph type="title"/>
          </p:nvPr>
        </p:nvSpPr>
        <p:spPr/>
        <p:txBody>
          <a:bodyPr/>
          <a:lstStyle/>
          <a:p>
            <a:pPr eaLnBrk="1" hangingPunct="1"/>
            <a:r>
              <a:rPr lang="en-US" sz="4000">
                <a:solidFill>
                  <a:schemeClr val="accent2"/>
                </a:solidFill>
              </a:rPr>
              <a:t>Cognitive Errors in Decision Making</a:t>
            </a:r>
          </a:p>
        </p:txBody>
      </p:sp>
      <p:sp>
        <p:nvSpPr>
          <p:cNvPr id="33796" name="Rectangle 3"/>
          <p:cNvSpPr>
            <a:spLocks noGrp="1" noChangeArrowheads="1"/>
          </p:cNvSpPr>
          <p:nvPr>
            <p:ph type="body" idx="1"/>
          </p:nvPr>
        </p:nvSpPr>
        <p:spPr>
          <a:xfrm>
            <a:off x="685800" y="1828800"/>
            <a:ext cx="7772400" cy="4267200"/>
          </a:xfrm>
        </p:spPr>
        <p:txBody>
          <a:bodyPr>
            <a:normAutofit/>
          </a:bodyPr>
          <a:lstStyle/>
          <a:p>
            <a:pPr marL="609600" indent="-609600" eaLnBrk="1" hangingPunct="1">
              <a:lnSpc>
                <a:spcPct val="80000"/>
              </a:lnSpc>
            </a:pPr>
            <a:r>
              <a:rPr lang="en-US" sz="2400" dirty="0">
                <a:solidFill>
                  <a:srgbClr val="0000FF"/>
                </a:solidFill>
              </a:rPr>
              <a:t>Availability Heuristic (or bias) </a:t>
            </a:r>
            <a:r>
              <a:rPr lang="en-US" altLang="en-US" sz="2400" dirty="0"/>
              <a:t>Judging the likelihood of events or objects in terms of </a:t>
            </a:r>
            <a:r>
              <a:rPr lang="en-US" altLang="en-US" sz="2400" i="1" dirty="0"/>
              <a:t>availability</a:t>
            </a:r>
            <a:r>
              <a:rPr lang="en-US" altLang="en-US" sz="2400" dirty="0"/>
              <a:t>; </a:t>
            </a:r>
            <a:r>
              <a:rPr lang="en-US" sz="2400" dirty="0"/>
              <a:t>how distinct or recently we have heard about the event.  Examples? </a:t>
            </a:r>
          </a:p>
          <a:p>
            <a:pPr marL="609600" indent="-609600" eaLnBrk="1" hangingPunct="1">
              <a:lnSpc>
                <a:spcPct val="80000"/>
              </a:lnSpc>
            </a:pPr>
            <a:endParaRPr lang="en-US" sz="2400" dirty="0">
              <a:solidFill>
                <a:srgbClr val="0000FF"/>
              </a:solidFill>
            </a:endParaRPr>
          </a:p>
          <a:p>
            <a:pPr marL="609600" indent="-609600" eaLnBrk="1" hangingPunct="1">
              <a:lnSpc>
                <a:spcPct val="80000"/>
              </a:lnSpc>
            </a:pPr>
            <a:r>
              <a:rPr lang="en-US" sz="2400" dirty="0">
                <a:solidFill>
                  <a:srgbClr val="0000FF"/>
                </a:solidFill>
              </a:rPr>
              <a:t>Representativeness Heuristic </a:t>
            </a:r>
            <a:r>
              <a:rPr lang="en-US" altLang="en-US" sz="2400" dirty="0"/>
              <a:t>Judging the likelihood of things or objects in terms of how well they represent, or match, a particular prototype, e.g.?</a:t>
            </a:r>
          </a:p>
          <a:p>
            <a:pPr marL="609600" indent="-609600" eaLnBrk="1" hangingPunct="1">
              <a:lnSpc>
                <a:spcPct val="80000"/>
              </a:lnSpc>
            </a:pPr>
            <a:endParaRPr lang="en-US" sz="2400" dirty="0"/>
          </a:p>
          <a:p>
            <a:pPr marL="609600" indent="-609600" eaLnBrk="1" hangingPunct="1">
              <a:lnSpc>
                <a:spcPct val="80000"/>
              </a:lnSpc>
            </a:pPr>
            <a:r>
              <a:rPr lang="en-US" sz="2400" dirty="0">
                <a:hlinkClick r:id="rId2"/>
              </a:rPr>
              <a:t>What's the Trouble?</a:t>
            </a:r>
            <a:endParaRPr lang="en-US" sz="2400" dirty="0"/>
          </a:p>
          <a:p>
            <a:pPr marL="609600" indent="-609600">
              <a:lnSpc>
                <a:spcPct val="80000"/>
              </a:lnSpc>
            </a:pPr>
            <a:r>
              <a:rPr lang="en-US" sz="2400" dirty="0">
                <a:hlinkClick r:id="rId3"/>
              </a:rPr>
              <a:t>Discovering Psychology: Updated Edition</a:t>
            </a:r>
            <a:r>
              <a:rPr lang="en-US" sz="2400" dirty="0"/>
              <a:t> 3:00-15:00</a:t>
            </a:r>
          </a:p>
          <a:p>
            <a:pPr marL="609600" indent="-609600" eaLnBrk="1" hangingPunct="1">
              <a:lnSpc>
                <a:spcPct val="80000"/>
              </a:lnSpc>
            </a:pPr>
            <a:r>
              <a:rPr lang="en-US" sz="2400" dirty="0" err="1">
                <a:hlinkClick r:id="rId4"/>
              </a:rPr>
              <a:t>Kahneman</a:t>
            </a:r>
            <a:r>
              <a:rPr lang="en-US" sz="2400" dirty="0">
                <a:hlinkClick r:id="rId4"/>
              </a:rPr>
              <a:t> TED</a:t>
            </a:r>
            <a:endParaRPr lang="en-US" sz="2400" dirty="0"/>
          </a:p>
          <a:p>
            <a:pPr marL="609600" indent="-609600" eaLnBrk="1" hangingPunct="1">
              <a:lnSpc>
                <a:spcPct val="80000"/>
              </a:lnSpc>
              <a:buFontTx/>
              <a:buNone/>
            </a:pPr>
            <a:endParaRPr lang="en-US" sz="2400" dirty="0"/>
          </a:p>
          <a:p>
            <a:pPr marL="609600" indent="-609600" eaLnBrk="1" hangingPunct="1">
              <a:lnSpc>
                <a:spcPct val="80000"/>
              </a:lnSpc>
            </a:pPr>
            <a:endParaRPr lang="en-US" sz="2400" dirty="0">
              <a:solidFill>
                <a:srgbClr val="0000FF"/>
              </a:solidFill>
            </a:endParaRPr>
          </a:p>
          <a:p>
            <a:pPr marL="990600" lvl="1" indent="-533400" eaLnBrk="1" hangingPunct="1">
              <a:lnSpc>
                <a:spcPct val="80000"/>
              </a:lnSpc>
            </a:pPr>
            <a:endParaRPr lang="en-US" dirty="0">
              <a:solidFill>
                <a:srgbClr val="0000FF"/>
              </a:solidFill>
            </a:endParaRPr>
          </a:p>
          <a:p>
            <a:pPr marL="609600" indent="-609600" eaLnBrk="1" hangingPunct="1">
              <a:lnSpc>
                <a:spcPct val="80000"/>
              </a:lnSpc>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F9EE7593-FAE7-405A-B535-0B63C4416271}" type="slidenum">
              <a:rPr lang="en-US" smtClean="0"/>
              <a:pPr/>
              <a:t>4</a:t>
            </a:fld>
            <a:endParaRPr lang="en-US"/>
          </a:p>
        </p:txBody>
      </p:sp>
      <p:sp>
        <p:nvSpPr>
          <p:cNvPr id="35843" name="Rectangle 2"/>
          <p:cNvSpPr>
            <a:spLocks noGrp="1" noChangeArrowheads="1"/>
          </p:cNvSpPr>
          <p:nvPr>
            <p:ph type="title"/>
          </p:nvPr>
        </p:nvSpPr>
        <p:spPr/>
        <p:txBody>
          <a:bodyPr/>
          <a:lstStyle/>
          <a:p>
            <a:pPr eaLnBrk="1" hangingPunct="1"/>
            <a:r>
              <a:rPr lang="en-US" sz="4000">
                <a:solidFill>
                  <a:schemeClr val="accent2"/>
                </a:solidFill>
              </a:rPr>
              <a:t>Obstacles to Problem Solving</a:t>
            </a:r>
          </a:p>
        </p:txBody>
      </p:sp>
      <p:sp>
        <p:nvSpPr>
          <p:cNvPr id="35844" name="Rectangle 3"/>
          <p:cNvSpPr>
            <a:spLocks noGrp="1" noChangeArrowheads="1"/>
          </p:cNvSpPr>
          <p:nvPr>
            <p:ph type="body" idx="1"/>
          </p:nvPr>
        </p:nvSpPr>
        <p:spPr>
          <a:xfrm>
            <a:off x="685800" y="1524000"/>
            <a:ext cx="3962400" cy="4953000"/>
          </a:xfrm>
        </p:spPr>
        <p:txBody>
          <a:bodyPr/>
          <a:lstStyle/>
          <a:p>
            <a:pPr algn="just" eaLnBrk="1" hangingPunct="1">
              <a:lnSpc>
                <a:spcPct val="80000"/>
              </a:lnSpc>
            </a:pPr>
            <a:r>
              <a:rPr lang="en-US" sz="2400" dirty="0">
                <a:solidFill>
                  <a:srgbClr val="0000FF"/>
                </a:solidFill>
              </a:rPr>
              <a:t>Mental Set  </a:t>
            </a:r>
            <a:r>
              <a:rPr lang="en-US" altLang="en-US" sz="2400" dirty="0"/>
              <a:t>The tendency to approach a problem in a particular way, often in a way that has been </a:t>
            </a:r>
            <a:r>
              <a:rPr lang="en-US" altLang="en-US" sz="2400" dirty="0" err="1"/>
              <a:t>suc-cessful</a:t>
            </a:r>
            <a:r>
              <a:rPr lang="en-US" altLang="en-US" sz="2400" dirty="0"/>
              <a:t> in the past.  Also known as </a:t>
            </a:r>
            <a:r>
              <a:rPr lang="en-US" sz="2400" dirty="0">
                <a:solidFill>
                  <a:srgbClr val="0000FF"/>
                </a:solidFill>
              </a:rPr>
              <a:t>fixation or set rigidity</a:t>
            </a:r>
          </a:p>
          <a:p>
            <a:pPr eaLnBrk="1" hangingPunct="1">
              <a:lnSpc>
                <a:spcPct val="80000"/>
              </a:lnSpc>
            </a:pPr>
            <a:endParaRPr lang="en-US" sz="2400" dirty="0">
              <a:solidFill>
                <a:srgbClr val="0000FF"/>
              </a:solidFill>
            </a:endParaRPr>
          </a:p>
          <a:p>
            <a:pPr eaLnBrk="1" hangingPunct="1">
              <a:lnSpc>
                <a:spcPct val="80000"/>
              </a:lnSpc>
            </a:pPr>
            <a:r>
              <a:rPr lang="en-US" sz="2400" dirty="0">
                <a:solidFill>
                  <a:srgbClr val="0000FF"/>
                </a:solidFill>
              </a:rPr>
              <a:t>Misassumption/ Representation failure</a:t>
            </a:r>
          </a:p>
          <a:p>
            <a:pPr eaLnBrk="1" hangingPunct="1">
              <a:lnSpc>
                <a:spcPct val="80000"/>
              </a:lnSpc>
            </a:pPr>
            <a:r>
              <a:rPr lang="en-US" sz="2400" dirty="0">
                <a:solidFill>
                  <a:srgbClr val="0000FF"/>
                </a:solidFill>
              </a:rPr>
              <a:t>Functional fixedness</a:t>
            </a:r>
            <a:endParaRPr lang="en-US" sz="2400" b="1" dirty="0">
              <a:solidFill>
                <a:srgbClr val="0000FF"/>
              </a:solidFill>
            </a:endParaRPr>
          </a:p>
          <a:p>
            <a:pPr eaLnBrk="1" hangingPunct="1">
              <a:lnSpc>
                <a:spcPct val="80000"/>
              </a:lnSpc>
            </a:pPr>
            <a:endParaRPr lang="en-US" sz="2400" dirty="0"/>
          </a:p>
        </p:txBody>
      </p:sp>
      <p:pic>
        <p:nvPicPr>
          <p:cNvPr id="35845" name="Picture 4" descr="10-1"/>
          <p:cNvPicPr>
            <a:picLocks noChangeAspect="1" noChangeArrowheads="1"/>
          </p:cNvPicPr>
          <p:nvPr/>
        </p:nvPicPr>
        <p:blipFill>
          <a:blip r:embed="rId2"/>
          <a:srcRect/>
          <a:stretch>
            <a:fillRect/>
          </a:stretch>
        </p:blipFill>
        <p:spPr bwMode="auto">
          <a:xfrm>
            <a:off x="5334000" y="1933575"/>
            <a:ext cx="2590800" cy="1793875"/>
          </a:xfrm>
          <a:prstGeom prst="rect">
            <a:avLst/>
          </a:prstGeom>
          <a:noFill/>
          <a:ln w="9525">
            <a:noFill/>
            <a:miter lim="800000"/>
            <a:headEnd/>
            <a:tailEnd/>
          </a:ln>
        </p:spPr>
      </p:pic>
      <p:sp>
        <p:nvSpPr>
          <p:cNvPr id="35846" name="Rectangle 5"/>
          <p:cNvSpPr>
            <a:spLocks noChangeArrowheads="1"/>
          </p:cNvSpPr>
          <p:nvPr/>
        </p:nvSpPr>
        <p:spPr bwMode="auto">
          <a:xfrm>
            <a:off x="5029200" y="3886200"/>
            <a:ext cx="3124200" cy="1006475"/>
          </a:xfrm>
          <a:prstGeom prst="rect">
            <a:avLst/>
          </a:prstGeom>
          <a:noFill/>
          <a:ln w="9525">
            <a:noFill/>
            <a:miter lim="800000"/>
            <a:headEnd/>
            <a:tailEnd/>
          </a:ln>
        </p:spPr>
        <p:txBody>
          <a:bodyPr>
            <a:spAutoFit/>
          </a:bodyPr>
          <a:lstStyle/>
          <a:p>
            <a:pPr algn="ctr"/>
            <a:r>
              <a:rPr lang="en-US" altLang="en-US" sz="2000">
                <a:solidFill>
                  <a:srgbClr val="0000FF"/>
                </a:solidFill>
              </a:rPr>
              <a:t>The Matchstick Problem </a:t>
            </a:r>
            <a:r>
              <a:rPr lang="en-US" altLang="en-US" sz="2000"/>
              <a:t> Arrange six matches to form four equilateral triangles</a:t>
            </a:r>
            <a:endParaRPr lang="en-US" sz="2000"/>
          </a:p>
        </p:txBody>
      </p:sp>
      <p:pic>
        <p:nvPicPr>
          <p:cNvPr id="35847" name="Picture 6" descr="10-3"/>
          <p:cNvPicPr>
            <a:picLocks noChangeAspect="1" noChangeArrowheads="1"/>
          </p:cNvPicPr>
          <p:nvPr/>
        </p:nvPicPr>
        <p:blipFill>
          <a:blip r:embed="rId3"/>
          <a:srcRect/>
          <a:stretch>
            <a:fillRect/>
          </a:stretch>
        </p:blipFill>
        <p:spPr bwMode="auto">
          <a:xfrm>
            <a:off x="5562600" y="5076825"/>
            <a:ext cx="2209800" cy="14001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65527D59-7D1E-4D93-8126-C82D46F09D34}" type="slidenum">
              <a:rPr lang="en-US" smtClean="0"/>
              <a:pPr/>
              <a:t>5</a:t>
            </a:fld>
            <a:endParaRPr lang="en-US"/>
          </a:p>
        </p:txBody>
      </p:sp>
      <p:sp>
        <p:nvSpPr>
          <p:cNvPr id="36867" name="Rectangle 2"/>
          <p:cNvSpPr>
            <a:spLocks noGrp="1" noChangeArrowheads="1"/>
          </p:cNvSpPr>
          <p:nvPr>
            <p:ph type="title"/>
          </p:nvPr>
        </p:nvSpPr>
        <p:spPr/>
        <p:txBody>
          <a:bodyPr/>
          <a:lstStyle/>
          <a:p>
            <a:pPr eaLnBrk="1" hangingPunct="1"/>
            <a:r>
              <a:rPr lang="en-US" sz="4000">
                <a:solidFill>
                  <a:schemeClr val="accent2"/>
                </a:solidFill>
              </a:rPr>
              <a:t>Strategies for Overcoming Obstacles</a:t>
            </a:r>
          </a:p>
        </p:txBody>
      </p:sp>
      <p:sp>
        <p:nvSpPr>
          <p:cNvPr id="36868" name="Rectangle 3"/>
          <p:cNvSpPr>
            <a:spLocks noGrp="1" noChangeArrowheads="1"/>
          </p:cNvSpPr>
          <p:nvPr>
            <p:ph type="body" idx="1"/>
          </p:nvPr>
        </p:nvSpPr>
        <p:spPr/>
        <p:txBody>
          <a:bodyPr/>
          <a:lstStyle/>
          <a:p>
            <a:pPr eaLnBrk="1" hangingPunct="1"/>
            <a:r>
              <a:rPr lang="en-US" sz="2400" dirty="0">
                <a:solidFill>
                  <a:srgbClr val="0000FF"/>
                </a:solidFill>
              </a:rPr>
              <a:t>Brainstorming</a:t>
            </a:r>
          </a:p>
          <a:p>
            <a:pPr eaLnBrk="1" hangingPunct="1"/>
            <a:r>
              <a:rPr lang="en-US" sz="2400" dirty="0">
                <a:solidFill>
                  <a:srgbClr val="0000FF"/>
                </a:solidFill>
              </a:rPr>
              <a:t>Problem formulation</a:t>
            </a:r>
          </a:p>
          <a:p>
            <a:pPr eaLnBrk="1" hangingPunct="1"/>
            <a:r>
              <a:rPr lang="en-US" sz="2400" dirty="0">
                <a:solidFill>
                  <a:srgbClr val="0000FF"/>
                </a:solidFill>
              </a:rPr>
              <a:t>Label stripping (for overcoming functional fixedness)</a:t>
            </a:r>
          </a:p>
          <a:p>
            <a:pPr eaLnBrk="1" hangingPunct="1"/>
            <a:r>
              <a:rPr lang="en-US" sz="2400" dirty="0">
                <a:solidFill>
                  <a:srgbClr val="0000FF"/>
                </a:solidFill>
              </a:rPr>
              <a:t>Flexible thinking - divergent v. convergent thought</a:t>
            </a:r>
          </a:p>
          <a:p>
            <a:pPr eaLnBrk="1" hangingPunct="1">
              <a:buNone/>
            </a:pPr>
            <a:endParaRPr lang="en-US" sz="2400" dirty="0">
              <a:solidFill>
                <a:srgbClr val="0000FF"/>
              </a:solidFill>
            </a:endParaRPr>
          </a:p>
          <a:p>
            <a:pPr eaLnBrk="1" hangingPunct="1">
              <a:buNone/>
            </a:pPr>
            <a:endParaRPr lang="en-US" sz="2400" dirty="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F9FD806-4B5B-4B39-B26C-D291EB0DA10F}" type="slidenum">
              <a:rPr lang="en-US" smtClean="0"/>
              <a:pPr/>
              <a:t>6</a:t>
            </a:fld>
            <a:endParaRPr lang="en-US"/>
          </a:p>
        </p:txBody>
      </p:sp>
      <p:sp>
        <p:nvSpPr>
          <p:cNvPr id="3075" name="Rectangle 1026"/>
          <p:cNvSpPr>
            <a:spLocks noGrp="1" noChangeArrowheads="1"/>
          </p:cNvSpPr>
          <p:nvPr>
            <p:ph type="title"/>
          </p:nvPr>
        </p:nvSpPr>
        <p:spPr>
          <a:xfrm>
            <a:off x="671513" y="276225"/>
            <a:ext cx="7772400" cy="1143000"/>
          </a:xfrm>
        </p:spPr>
        <p:txBody>
          <a:bodyPr/>
          <a:lstStyle/>
          <a:p>
            <a:pPr eaLnBrk="1" hangingPunct="1"/>
            <a:r>
              <a:rPr lang="en-US" sz="4000">
                <a:solidFill>
                  <a:srgbClr val="0000FF"/>
                </a:solidFill>
              </a:rPr>
              <a:t>Language</a:t>
            </a:r>
          </a:p>
        </p:txBody>
      </p:sp>
      <p:sp>
        <p:nvSpPr>
          <p:cNvPr id="3076" name="Rectangle 1027"/>
          <p:cNvSpPr>
            <a:spLocks noGrp="1" noChangeArrowheads="1"/>
          </p:cNvSpPr>
          <p:nvPr>
            <p:ph type="body" sz="half" idx="1"/>
          </p:nvPr>
        </p:nvSpPr>
        <p:spPr>
          <a:xfrm>
            <a:off x="1143000" y="1419224"/>
            <a:ext cx="7162800" cy="1400175"/>
          </a:xfrm>
        </p:spPr>
        <p:txBody>
          <a:bodyPr>
            <a:normAutofit/>
          </a:bodyPr>
          <a:lstStyle/>
          <a:p>
            <a:pPr marL="0" indent="0" eaLnBrk="1" hangingPunct="1">
              <a:lnSpc>
                <a:spcPct val="80000"/>
              </a:lnSpc>
              <a:buFont typeface="Wingdings" pitchFamily="2" charset="2"/>
              <a:buChar char="§"/>
            </a:pPr>
            <a:r>
              <a:rPr lang="en-US" altLang="en-US" sz="2400" dirty="0">
                <a:solidFill>
                  <a:srgbClr val="6600CC"/>
                </a:solidFill>
              </a:rPr>
              <a:t> </a:t>
            </a:r>
            <a:r>
              <a:rPr lang="en-US" altLang="en-US" sz="2400" dirty="0">
                <a:solidFill>
                  <a:srgbClr val="0000FF"/>
                </a:solidFill>
              </a:rPr>
              <a:t>Language</a:t>
            </a:r>
          </a:p>
          <a:p>
            <a:pPr lvl="1" eaLnBrk="1" hangingPunct="1">
              <a:lnSpc>
                <a:spcPct val="80000"/>
              </a:lnSpc>
              <a:buFont typeface="Wingdings" pitchFamily="2" charset="2"/>
              <a:buChar char="§"/>
            </a:pPr>
            <a:r>
              <a:rPr lang="en-US" altLang="en-US" sz="2400" dirty="0"/>
              <a:t>Our spoken, written, or gestured works and the way we combine them to communicate meaning</a:t>
            </a:r>
          </a:p>
          <a:p>
            <a:pPr lvl="1" eaLnBrk="1" hangingPunct="1">
              <a:lnSpc>
                <a:spcPct val="80000"/>
              </a:lnSpc>
              <a:buNone/>
            </a:pPr>
            <a:endParaRPr lang="en-US" altLang="en-US" sz="2400" dirty="0">
              <a:solidFill>
                <a:srgbClr val="0000FF"/>
              </a:solidFill>
            </a:endParaRPr>
          </a:p>
        </p:txBody>
      </p:sp>
      <p:pic>
        <p:nvPicPr>
          <p:cNvPr id="3077" name="Picture 1028" descr="12673_MyersPsy8e_10UN14"/>
          <p:cNvPicPr>
            <a:picLocks noGrp="1" noChangeAspect="1" noChangeArrowheads="1"/>
          </p:cNvPicPr>
          <p:nvPr>
            <p:ph sz="half" idx="2"/>
          </p:nvPr>
        </p:nvPicPr>
        <p:blipFill>
          <a:blip r:embed="rId2"/>
          <a:srcRect/>
          <a:stretch>
            <a:fillRect/>
          </a:stretch>
        </p:blipFill>
        <p:spPr>
          <a:xfrm>
            <a:off x="2286000" y="3124200"/>
            <a:ext cx="4419600" cy="3167063"/>
          </a:xfr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0B3F5A59-AB91-45E8-AB83-215932365139}" type="slidenum">
              <a:rPr lang="en-US" smtClean="0"/>
              <a:pPr/>
              <a:t>7</a:t>
            </a:fld>
            <a:endParaRPr lang="en-US"/>
          </a:p>
        </p:txBody>
      </p:sp>
      <p:sp>
        <p:nvSpPr>
          <p:cNvPr id="4099" name="Rectangle 2"/>
          <p:cNvSpPr>
            <a:spLocks noGrp="1" noChangeArrowheads="1"/>
          </p:cNvSpPr>
          <p:nvPr>
            <p:ph type="title"/>
          </p:nvPr>
        </p:nvSpPr>
        <p:spPr>
          <a:xfrm>
            <a:off x="685800" y="276225"/>
            <a:ext cx="7772400" cy="1143000"/>
          </a:xfrm>
        </p:spPr>
        <p:txBody>
          <a:bodyPr/>
          <a:lstStyle/>
          <a:p>
            <a:pPr eaLnBrk="1" hangingPunct="1"/>
            <a:r>
              <a:rPr lang="en-US" sz="4000">
                <a:solidFill>
                  <a:srgbClr val="0000FF"/>
                </a:solidFill>
              </a:rPr>
              <a:t>Language Structure</a:t>
            </a:r>
          </a:p>
        </p:txBody>
      </p:sp>
      <p:sp>
        <p:nvSpPr>
          <p:cNvPr id="4100" name="Rectangle 5"/>
          <p:cNvSpPr>
            <a:spLocks noGrp="1" noChangeArrowheads="1"/>
          </p:cNvSpPr>
          <p:nvPr>
            <p:ph type="body" idx="1"/>
          </p:nvPr>
        </p:nvSpPr>
        <p:spPr>
          <a:xfrm>
            <a:off x="685800" y="1447800"/>
            <a:ext cx="7696200" cy="4648200"/>
          </a:xfrm>
          <a:noFill/>
        </p:spPr>
        <p:txBody>
          <a:bodyPr>
            <a:normAutofit/>
          </a:bodyPr>
          <a:lstStyle/>
          <a:p>
            <a:pPr marL="0" indent="0" eaLnBrk="1" hangingPunct="1">
              <a:lnSpc>
                <a:spcPct val="80000"/>
              </a:lnSpc>
              <a:buFont typeface="Wingdings" pitchFamily="2" charset="2"/>
              <a:buChar char="§"/>
            </a:pPr>
            <a:r>
              <a:rPr lang="en-US" altLang="en-US" sz="2400" dirty="0">
                <a:solidFill>
                  <a:srgbClr val="C00000"/>
                </a:solidFill>
              </a:rPr>
              <a:t>Phoneme</a:t>
            </a:r>
            <a:r>
              <a:rPr lang="en-US" altLang="en-US" sz="2400" dirty="0">
                <a:solidFill>
                  <a:srgbClr val="0000FF"/>
                </a:solidFill>
              </a:rPr>
              <a:t> </a:t>
            </a:r>
            <a:r>
              <a:rPr lang="en-US" altLang="en-US" sz="2400" dirty="0"/>
              <a:t>In a spoken language, the smallest distinctive sound unit</a:t>
            </a:r>
            <a:endParaRPr lang="en-US" altLang="en-US" sz="2400" i="1" dirty="0"/>
          </a:p>
          <a:p>
            <a:pPr lvl="1" eaLnBrk="1" hangingPunct="1">
              <a:lnSpc>
                <a:spcPct val="80000"/>
              </a:lnSpc>
              <a:buFont typeface="Wingdings" pitchFamily="2" charset="2"/>
              <a:buChar char="§"/>
            </a:pPr>
            <a:r>
              <a:rPr lang="en-US" altLang="en-US" sz="2400" i="1" dirty="0"/>
              <a:t>bat,</a:t>
            </a:r>
            <a:r>
              <a:rPr lang="en-US" altLang="en-US" sz="2400" dirty="0"/>
              <a:t> has three phonemes </a:t>
            </a:r>
            <a:r>
              <a:rPr lang="en-US" altLang="en-US" sz="2400" i="1" dirty="0"/>
              <a:t>b · a · t</a:t>
            </a:r>
          </a:p>
          <a:p>
            <a:pPr lvl="1" eaLnBrk="1" hangingPunct="1">
              <a:lnSpc>
                <a:spcPct val="80000"/>
              </a:lnSpc>
              <a:buFont typeface="Wingdings" pitchFamily="2" charset="2"/>
              <a:buChar char="§"/>
            </a:pPr>
            <a:r>
              <a:rPr lang="en-US" sz="2400" i="1" dirty="0"/>
              <a:t>chat,</a:t>
            </a:r>
            <a:r>
              <a:rPr lang="en-US" sz="2400" dirty="0"/>
              <a:t> has three phonemes </a:t>
            </a:r>
            <a:r>
              <a:rPr lang="en-US" sz="2400" i="1" dirty="0" err="1"/>
              <a:t>ch</a:t>
            </a:r>
            <a:r>
              <a:rPr lang="en-US" sz="2400" i="1" dirty="0"/>
              <a:t> </a:t>
            </a:r>
            <a:r>
              <a:rPr lang="en-US" altLang="en-US" sz="2400" i="1" dirty="0"/>
              <a:t>· a · t</a:t>
            </a:r>
            <a:r>
              <a:rPr lang="en-US" altLang="en-US" sz="2400" dirty="0"/>
              <a:t>(s)</a:t>
            </a:r>
          </a:p>
          <a:p>
            <a:pPr lvl="1">
              <a:lnSpc>
                <a:spcPct val="80000"/>
              </a:lnSpc>
              <a:buFont typeface="Wingdings" pitchFamily="2" charset="2"/>
              <a:buChar char="§"/>
            </a:pPr>
            <a:r>
              <a:rPr lang="en-US" altLang="en-US" sz="2400" dirty="0"/>
              <a:t>English 40-46 </a:t>
            </a:r>
            <a:r>
              <a:rPr lang="en-US" altLang="en-US" sz="2400" dirty="0">
                <a:hlinkClick r:id="rId3"/>
              </a:rPr>
              <a:t>42 phonemes</a:t>
            </a:r>
            <a:endParaRPr lang="en-US" altLang="en-US" sz="2400" dirty="0"/>
          </a:p>
          <a:p>
            <a:pPr lvl="1" eaLnBrk="1" hangingPunct="1">
              <a:lnSpc>
                <a:spcPct val="80000"/>
              </a:lnSpc>
              <a:buFont typeface="Wingdings" pitchFamily="2" charset="2"/>
              <a:buChar char="§"/>
            </a:pPr>
            <a:r>
              <a:rPr lang="en-US" altLang="en-US" sz="2400" dirty="0" err="1"/>
              <a:t>Piraha</a:t>
            </a:r>
            <a:r>
              <a:rPr lang="en-US" altLang="en-US" sz="2400" dirty="0"/>
              <a:t> 11/</a:t>
            </a:r>
            <a:r>
              <a:rPr lang="en-US" altLang="en-US" sz="2400" dirty="0" err="1"/>
              <a:t>Taa</a:t>
            </a:r>
            <a:r>
              <a:rPr lang="en-US" altLang="en-US" sz="2400" dirty="0"/>
              <a:t> or !</a:t>
            </a:r>
            <a:r>
              <a:rPr lang="en-US" altLang="en-US" sz="2400" dirty="0" err="1"/>
              <a:t>Xoo</a:t>
            </a:r>
            <a:r>
              <a:rPr lang="en-US" altLang="en-US" sz="2400" dirty="0"/>
              <a:t> over 100 </a:t>
            </a:r>
            <a:r>
              <a:rPr lang="en-US" altLang="en-US" sz="2400" dirty="0" err="1">
                <a:hlinkClick r:id="rId4"/>
              </a:rPr>
              <a:t>KhoiSan</a:t>
            </a:r>
            <a:endParaRPr lang="en-US" altLang="en-US" sz="2400" dirty="0"/>
          </a:p>
          <a:p>
            <a:pPr marL="0" indent="0" eaLnBrk="1" hangingPunct="1">
              <a:lnSpc>
                <a:spcPct val="80000"/>
              </a:lnSpc>
              <a:buFont typeface="Wingdings" pitchFamily="2" charset="2"/>
              <a:buChar char="§"/>
            </a:pPr>
            <a:endParaRPr lang="en-US" altLang="en-US" sz="2400" dirty="0">
              <a:solidFill>
                <a:srgbClr val="6600CC"/>
              </a:solidFill>
            </a:endParaRPr>
          </a:p>
          <a:p>
            <a:pPr marL="0" indent="0" eaLnBrk="1" hangingPunct="1">
              <a:lnSpc>
                <a:spcPct val="80000"/>
              </a:lnSpc>
              <a:buFont typeface="Wingdings" pitchFamily="2" charset="2"/>
              <a:buChar char="§"/>
            </a:pPr>
            <a:r>
              <a:rPr lang="en-US" altLang="en-US" sz="2400" dirty="0">
                <a:solidFill>
                  <a:srgbClr val="C00000"/>
                </a:solidFill>
              </a:rPr>
              <a:t>Morpheme</a:t>
            </a:r>
            <a:r>
              <a:rPr lang="en-US" altLang="en-US" sz="2400" dirty="0"/>
              <a:t> the smallest unit that carries meaning, e.g.?  It may be a word or a part of a word (such as a prefix)</a:t>
            </a:r>
          </a:p>
          <a:p>
            <a:pPr lvl="1" eaLnBrk="1" hangingPunct="1">
              <a:lnSpc>
                <a:spcPct val="80000"/>
              </a:lnSpc>
              <a:buFont typeface="Wingdings" pitchFamily="2" charset="2"/>
              <a:buNone/>
            </a:pPr>
            <a:r>
              <a:rPr lang="en-US" sz="2400" dirty="0">
                <a:latin typeface="Palatino Linotype" pitchFamily="18" charset="0"/>
              </a:rPr>
              <a:t>                   </a:t>
            </a:r>
            <a:r>
              <a:rPr lang="en-US" sz="2400" dirty="0"/>
              <a:t>Cat = </a:t>
            </a:r>
            <a:r>
              <a:rPr lang="en-US" sz="2400" i="1" dirty="0"/>
              <a:t>cat</a:t>
            </a:r>
          </a:p>
          <a:p>
            <a:pPr lvl="1" eaLnBrk="1" hangingPunct="1">
              <a:lnSpc>
                <a:spcPct val="80000"/>
              </a:lnSpc>
              <a:buFont typeface="Wingdings" pitchFamily="2" charset="2"/>
              <a:buNone/>
            </a:pPr>
            <a:r>
              <a:rPr lang="en-US" altLang="en-US" sz="2400" dirty="0"/>
              <a:t>                   Prefix = </a:t>
            </a:r>
            <a:r>
              <a:rPr lang="en-US" altLang="en-US" sz="2400" i="1" dirty="0"/>
              <a:t>pre· fix</a:t>
            </a:r>
          </a:p>
          <a:p>
            <a:pPr lvl="1" eaLnBrk="1" hangingPunct="1">
              <a:lnSpc>
                <a:spcPct val="80000"/>
              </a:lnSpc>
              <a:buFont typeface="Wingdings" pitchFamily="2" charset="2"/>
              <a:buNone/>
            </a:pPr>
            <a:endParaRPr lang="en-US" sz="2400" dirty="0">
              <a:solidFill>
                <a:srgbClr val="0000FF"/>
              </a:solidFill>
            </a:endParaRPr>
          </a:p>
          <a:p>
            <a:pPr marL="0" indent="0" eaLnBrk="1" hangingPunct="1">
              <a:lnSpc>
                <a:spcPct val="80000"/>
              </a:lnSpc>
              <a:buFont typeface="Wingdings" pitchFamily="2" charset="2"/>
              <a:buChar char="§"/>
            </a:pPr>
            <a:r>
              <a:rPr lang="en-US" altLang="en-US" sz="2400" dirty="0">
                <a:solidFill>
                  <a:srgbClr val="0000FF"/>
                </a:solidFill>
              </a:rPr>
              <a:t>Words </a:t>
            </a:r>
            <a:r>
              <a:rPr lang="en-US" altLang="en-US" sz="2400" dirty="0"/>
              <a:t>Some 300,000 in English (most prolific)</a:t>
            </a:r>
          </a:p>
          <a:p>
            <a:pPr marL="0" indent="0" algn="ctr" eaLnBrk="1" hangingPunct="1">
              <a:lnSpc>
                <a:spcPct val="80000"/>
              </a:lnSpc>
              <a:buFontTx/>
              <a:buNone/>
            </a:pPr>
            <a:endParaRPr lang="en-US" sz="16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17EA16E3-1AC1-4667-9234-1AD61DE0F5C6}" type="slidenum">
              <a:rPr lang="en-US" smtClean="0"/>
              <a:pPr/>
              <a:t>8</a:t>
            </a:fld>
            <a:endParaRPr lang="en-US"/>
          </a:p>
        </p:txBody>
      </p:sp>
      <p:sp>
        <p:nvSpPr>
          <p:cNvPr id="6147" name="Rectangle 2"/>
          <p:cNvSpPr>
            <a:spLocks noGrp="1" noChangeArrowheads="1"/>
          </p:cNvSpPr>
          <p:nvPr>
            <p:ph type="title"/>
          </p:nvPr>
        </p:nvSpPr>
        <p:spPr>
          <a:xfrm>
            <a:off x="685800" y="0"/>
            <a:ext cx="7772400" cy="1219200"/>
          </a:xfrm>
        </p:spPr>
        <p:txBody>
          <a:bodyPr/>
          <a:lstStyle/>
          <a:p>
            <a:pPr eaLnBrk="1" hangingPunct="1"/>
            <a:r>
              <a:rPr lang="en-US" sz="4000">
                <a:solidFill>
                  <a:schemeClr val="accent2"/>
                </a:solidFill>
              </a:rPr>
              <a:t>Language Acquisition</a:t>
            </a:r>
          </a:p>
        </p:txBody>
      </p:sp>
      <p:sp>
        <p:nvSpPr>
          <p:cNvPr id="6148" name="Rectangle 3"/>
          <p:cNvSpPr>
            <a:spLocks noGrp="1" noChangeArrowheads="1"/>
          </p:cNvSpPr>
          <p:nvPr>
            <p:ph type="body" idx="1"/>
          </p:nvPr>
        </p:nvSpPr>
        <p:spPr>
          <a:xfrm>
            <a:off x="685800" y="1219200"/>
            <a:ext cx="7772400" cy="4876800"/>
          </a:xfrm>
        </p:spPr>
        <p:txBody>
          <a:bodyPr/>
          <a:lstStyle/>
          <a:p>
            <a:pPr eaLnBrk="1" hangingPunct="1">
              <a:buFont typeface="Wingdings" pitchFamily="2" charset="2"/>
              <a:buChar char="§"/>
            </a:pPr>
            <a:r>
              <a:rPr lang="en-US" altLang="en-US" sz="2400" dirty="0">
                <a:solidFill>
                  <a:srgbClr val="0000FF"/>
                </a:solidFill>
              </a:rPr>
              <a:t>Infant Sound Discrimination</a:t>
            </a:r>
            <a:r>
              <a:rPr lang="en-US" altLang="en-US" sz="2400" dirty="0"/>
              <a:t> We are all born to recognize (and generate) - </a:t>
            </a:r>
            <a:r>
              <a:rPr lang="en-US" altLang="en-US" sz="2400" i="1" dirty="0">
                <a:solidFill>
                  <a:srgbClr val="C00000"/>
                </a:solidFill>
              </a:rPr>
              <a:t>Universal adaptability </a:t>
            </a:r>
            <a:r>
              <a:rPr lang="en-US" altLang="en-US" sz="2400" dirty="0"/>
              <a:t>speech sounds from all the world’s languages </a:t>
            </a:r>
            <a:r>
              <a:rPr lang="en-US" altLang="en-US" sz="2400" dirty="0">
                <a:hlinkClick r:id="rId2"/>
              </a:rPr>
              <a:t>Resource: The Mind: Teaching Modules</a:t>
            </a:r>
            <a:endParaRPr lang="en-US" altLang="en-US" sz="2400" dirty="0"/>
          </a:p>
          <a:p>
            <a:pPr eaLnBrk="1" hangingPunct="1"/>
            <a:endParaRPr lang="en-US" sz="2400" dirty="0"/>
          </a:p>
        </p:txBody>
      </p:sp>
      <p:grpSp>
        <p:nvGrpSpPr>
          <p:cNvPr id="2" name="Group 4"/>
          <p:cNvGrpSpPr>
            <a:grpSpLocks/>
          </p:cNvGrpSpPr>
          <p:nvPr/>
        </p:nvGrpSpPr>
        <p:grpSpPr bwMode="auto">
          <a:xfrm>
            <a:off x="685800" y="2938462"/>
            <a:ext cx="7315200" cy="3919538"/>
            <a:chOff x="343" y="1392"/>
            <a:chExt cx="5189" cy="3122"/>
          </a:xfrm>
        </p:grpSpPr>
        <p:sp>
          <p:nvSpPr>
            <p:cNvPr id="6150" name="Rectangle 5"/>
            <p:cNvSpPr>
              <a:spLocks noChangeArrowheads="1"/>
            </p:cNvSpPr>
            <p:nvPr/>
          </p:nvSpPr>
          <p:spPr bwMode="auto">
            <a:xfrm>
              <a:off x="1740" y="1392"/>
              <a:ext cx="3792" cy="2112"/>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3" name="Group 6"/>
            <p:cNvGrpSpPr>
              <a:grpSpLocks/>
            </p:cNvGrpSpPr>
            <p:nvPr/>
          </p:nvGrpSpPr>
          <p:grpSpPr bwMode="auto">
            <a:xfrm>
              <a:off x="343" y="1459"/>
              <a:ext cx="5189" cy="3055"/>
              <a:chOff x="343" y="1459"/>
              <a:chExt cx="5189" cy="3055"/>
            </a:xfrm>
          </p:grpSpPr>
          <p:sp>
            <p:nvSpPr>
              <p:cNvPr id="6152" name="Line 7"/>
              <p:cNvSpPr>
                <a:spLocks noChangeShapeType="1"/>
              </p:cNvSpPr>
              <p:nvPr/>
            </p:nvSpPr>
            <p:spPr bwMode="auto">
              <a:xfrm>
                <a:off x="1740" y="3312"/>
                <a:ext cx="3792" cy="0"/>
              </a:xfrm>
              <a:prstGeom prst="line">
                <a:avLst/>
              </a:prstGeom>
              <a:noFill/>
              <a:ln w="9525">
                <a:solidFill>
                  <a:schemeClr val="tx1"/>
                </a:solidFill>
                <a:round/>
                <a:headEnd/>
                <a:tailEnd/>
              </a:ln>
            </p:spPr>
            <p:txBody>
              <a:bodyPr wrap="none" anchor="ctr"/>
              <a:lstStyle/>
              <a:p>
                <a:endParaRPr lang="en-US"/>
              </a:p>
            </p:txBody>
          </p:sp>
          <p:sp>
            <p:nvSpPr>
              <p:cNvPr id="6153" name="Line 8"/>
              <p:cNvSpPr>
                <a:spLocks noChangeShapeType="1"/>
              </p:cNvSpPr>
              <p:nvPr/>
            </p:nvSpPr>
            <p:spPr bwMode="auto">
              <a:xfrm>
                <a:off x="1740" y="3120"/>
                <a:ext cx="3792" cy="0"/>
              </a:xfrm>
              <a:prstGeom prst="line">
                <a:avLst/>
              </a:prstGeom>
              <a:noFill/>
              <a:ln w="9525">
                <a:solidFill>
                  <a:schemeClr val="tx1"/>
                </a:solidFill>
                <a:round/>
                <a:headEnd/>
                <a:tailEnd/>
              </a:ln>
            </p:spPr>
            <p:txBody>
              <a:bodyPr wrap="none" anchor="ctr"/>
              <a:lstStyle/>
              <a:p>
                <a:endParaRPr lang="en-US"/>
              </a:p>
            </p:txBody>
          </p:sp>
          <p:sp>
            <p:nvSpPr>
              <p:cNvPr id="6154" name="Line 9"/>
              <p:cNvSpPr>
                <a:spLocks noChangeShapeType="1"/>
              </p:cNvSpPr>
              <p:nvPr/>
            </p:nvSpPr>
            <p:spPr bwMode="auto">
              <a:xfrm>
                <a:off x="1740" y="2928"/>
                <a:ext cx="3792" cy="0"/>
              </a:xfrm>
              <a:prstGeom prst="line">
                <a:avLst/>
              </a:prstGeom>
              <a:noFill/>
              <a:ln w="9525">
                <a:solidFill>
                  <a:schemeClr val="tx1"/>
                </a:solidFill>
                <a:round/>
                <a:headEnd/>
                <a:tailEnd/>
              </a:ln>
            </p:spPr>
            <p:txBody>
              <a:bodyPr wrap="none" anchor="ctr"/>
              <a:lstStyle/>
              <a:p>
                <a:endParaRPr lang="en-US"/>
              </a:p>
            </p:txBody>
          </p:sp>
          <p:sp>
            <p:nvSpPr>
              <p:cNvPr id="6155" name="Line 10"/>
              <p:cNvSpPr>
                <a:spLocks noChangeShapeType="1"/>
              </p:cNvSpPr>
              <p:nvPr/>
            </p:nvSpPr>
            <p:spPr bwMode="auto">
              <a:xfrm>
                <a:off x="1740" y="2736"/>
                <a:ext cx="3792" cy="0"/>
              </a:xfrm>
              <a:prstGeom prst="line">
                <a:avLst/>
              </a:prstGeom>
              <a:noFill/>
              <a:ln w="9525">
                <a:solidFill>
                  <a:schemeClr val="tx1"/>
                </a:solidFill>
                <a:round/>
                <a:headEnd/>
                <a:tailEnd/>
              </a:ln>
            </p:spPr>
            <p:txBody>
              <a:bodyPr wrap="none" anchor="ctr"/>
              <a:lstStyle/>
              <a:p>
                <a:endParaRPr lang="en-US"/>
              </a:p>
            </p:txBody>
          </p:sp>
          <p:sp>
            <p:nvSpPr>
              <p:cNvPr id="6156" name="Line 11"/>
              <p:cNvSpPr>
                <a:spLocks noChangeShapeType="1"/>
              </p:cNvSpPr>
              <p:nvPr/>
            </p:nvSpPr>
            <p:spPr bwMode="auto">
              <a:xfrm>
                <a:off x="1740" y="2544"/>
                <a:ext cx="3792" cy="0"/>
              </a:xfrm>
              <a:prstGeom prst="line">
                <a:avLst/>
              </a:prstGeom>
              <a:noFill/>
              <a:ln w="9525">
                <a:solidFill>
                  <a:schemeClr val="tx1"/>
                </a:solidFill>
                <a:round/>
                <a:headEnd/>
                <a:tailEnd/>
              </a:ln>
            </p:spPr>
            <p:txBody>
              <a:bodyPr wrap="none" anchor="ctr"/>
              <a:lstStyle/>
              <a:p>
                <a:endParaRPr lang="en-US"/>
              </a:p>
            </p:txBody>
          </p:sp>
          <p:sp>
            <p:nvSpPr>
              <p:cNvPr id="6157" name="Line 12"/>
              <p:cNvSpPr>
                <a:spLocks noChangeShapeType="1"/>
              </p:cNvSpPr>
              <p:nvPr/>
            </p:nvSpPr>
            <p:spPr bwMode="auto">
              <a:xfrm>
                <a:off x="1740" y="2352"/>
                <a:ext cx="3792" cy="0"/>
              </a:xfrm>
              <a:prstGeom prst="line">
                <a:avLst/>
              </a:prstGeom>
              <a:noFill/>
              <a:ln w="9525">
                <a:solidFill>
                  <a:schemeClr val="tx1"/>
                </a:solidFill>
                <a:round/>
                <a:headEnd/>
                <a:tailEnd/>
              </a:ln>
            </p:spPr>
            <p:txBody>
              <a:bodyPr wrap="none" anchor="ctr"/>
              <a:lstStyle/>
              <a:p>
                <a:endParaRPr lang="en-US"/>
              </a:p>
            </p:txBody>
          </p:sp>
          <p:sp>
            <p:nvSpPr>
              <p:cNvPr id="6158" name="Line 13"/>
              <p:cNvSpPr>
                <a:spLocks noChangeShapeType="1"/>
              </p:cNvSpPr>
              <p:nvPr/>
            </p:nvSpPr>
            <p:spPr bwMode="auto">
              <a:xfrm>
                <a:off x="1740" y="2160"/>
                <a:ext cx="3792" cy="0"/>
              </a:xfrm>
              <a:prstGeom prst="line">
                <a:avLst/>
              </a:prstGeom>
              <a:noFill/>
              <a:ln w="9525">
                <a:solidFill>
                  <a:schemeClr val="tx1"/>
                </a:solidFill>
                <a:round/>
                <a:headEnd/>
                <a:tailEnd/>
              </a:ln>
            </p:spPr>
            <p:txBody>
              <a:bodyPr wrap="none" anchor="ctr"/>
              <a:lstStyle/>
              <a:p>
                <a:endParaRPr lang="en-US"/>
              </a:p>
            </p:txBody>
          </p:sp>
          <p:sp>
            <p:nvSpPr>
              <p:cNvPr id="6159" name="Line 14"/>
              <p:cNvSpPr>
                <a:spLocks noChangeShapeType="1"/>
              </p:cNvSpPr>
              <p:nvPr/>
            </p:nvSpPr>
            <p:spPr bwMode="auto">
              <a:xfrm>
                <a:off x="1740" y="1968"/>
                <a:ext cx="3792" cy="0"/>
              </a:xfrm>
              <a:prstGeom prst="line">
                <a:avLst/>
              </a:prstGeom>
              <a:noFill/>
              <a:ln w="9525">
                <a:solidFill>
                  <a:schemeClr val="tx1"/>
                </a:solidFill>
                <a:round/>
                <a:headEnd/>
                <a:tailEnd/>
              </a:ln>
            </p:spPr>
            <p:txBody>
              <a:bodyPr wrap="none" anchor="ctr"/>
              <a:lstStyle/>
              <a:p>
                <a:endParaRPr lang="en-US"/>
              </a:p>
            </p:txBody>
          </p:sp>
          <p:sp>
            <p:nvSpPr>
              <p:cNvPr id="6160" name="Line 15"/>
              <p:cNvSpPr>
                <a:spLocks noChangeShapeType="1"/>
              </p:cNvSpPr>
              <p:nvPr/>
            </p:nvSpPr>
            <p:spPr bwMode="auto">
              <a:xfrm>
                <a:off x="1740" y="1776"/>
                <a:ext cx="3792" cy="0"/>
              </a:xfrm>
              <a:prstGeom prst="line">
                <a:avLst/>
              </a:prstGeom>
              <a:noFill/>
              <a:ln w="9525">
                <a:solidFill>
                  <a:schemeClr val="tx1"/>
                </a:solidFill>
                <a:round/>
                <a:headEnd/>
                <a:tailEnd/>
              </a:ln>
            </p:spPr>
            <p:txBody>
              <a:bodyPr wrap="none" anchor="ctr"/>
              <a:lstStyle/>
              <a:p>
                <a:endParaRPr lang="en-US"/>
              </a:p>
            </p:txBody>
          </p:sp>
          <p:sp>
            <p:nvSpPr>
              <p:cNvPr id="6161" name="Line 16"/>
              <p:cNvSpPr>
                <a:spLocks noChangeShapeType="1"/>
              </p:cNvSpPr>
              <p:nvPr/>
            </p:nvSpPr>
            <p:spPr bwMode="auto">
              <a:xfrm>
                <a:off x="1740" y="1584"/>
                <a:ext cx="3792" cy="0"/>
              </a:xfrm>
              <a:prstGeom prst="line">
                <a:avLst/>
              </a:prstGeom>
              <a:noFill/>
              <a:ln w="9525">
                <a:solidFill>
                  <a:schemeClr val="tx1"/>
                </a:solidFill>
                <a:round/>
                <a:headEnd/>
                <a:tailEnd/>
              </a:ln>
            </p:spPr>
            <p:txBody>
              <a:bodyPr wrap="none" anchor="ctr"/>
              <a:lstStyle/>
              <a:p>
                <a:endParaRPr lang="en-US"/>
              </a:p>
            </p:txBody>
          </p:sp>
          <p:sp>
            <p:nvSpPr>
              <p:cNvPr id="6162" name="Text Box 17"/>
              <p:cNvSpPr txBox="1">
                <a:spLocks noChangeArrowheads="1"/>
              </p:cNvSpPr>
              <p:nvPr/>
            </p:nvSpPr>
            <p:spPr bwMode="auto">
              <a:xfrm>
                <a:off x="1380" y="1459"/>
                <a:ext cx="378" cy="2779"/>
              </a:xfrm>
              <a:prstGeom prst="rect">
                <a:avLst/>
              </a:prstGeom>
              <a:noFill/>
              <a:ln w="9525">
                <a:noFill/>
                <a:miter lim="800000"/>
                <a:headEnd/>
                <a:tailEnd/>
              </a:ln>
            </p:spPr>
            <p:txBody>
              <a:bodyPr>
                <a:spAutoFit/>
              </a:bodyPr>
              <a:lstStyle/>
              <a:p>
                <a:pPr algn="r" eaLnBrk="0" hangingPunct="0">
                  <a:lnSpc>
                    <a:spcPct val="120000"/>
                  </a:lnSpc>
                </a:pPr>
                <a:r>
                  <a:rPr lang="en-US" altLang="en-US" sz="1600" b="1">
                    <a:latin typeface="Arial" charset="0"/>
                  </a:rPr>
                  <a:t>100</a:t>
                </a:r>
              </a:p>
              <a:p>
                <a:pPr algn="r" eaLnBrk="0" hangingPunct="0">
                  <a:lnSpc>
                    <a:spcPct val="120000"/>
                  </a:lnSpc>
                </a:pPr>
                <a:r>
                  <a:rPr lang="en-US" altLang="en-US" sz="1600" b="1">
                    <a:latin typeface="Arial" charset="0"/>
                  </a:rPr>
                  <a:t>90</a:t>
                </a:r>
              </a:p>
              <a:p>
                <a:pPr algn="r" eaLnBrk="0" hangingPunct="0">
                  <a:lnSpc>
                    <a:spcPct val="120000"/>
                  </a:lnSpc>
                </a:pPr>
                <a:r>
                  <a:rPr lang="en-US" altLang="en-US" sz="1600" b="1">
                    <a:latin typeface="Arial" charset="0"/>
                  </a:rPr>
                  <a:t>80</a:t>
                </a:r>
              </a:p>
              <a:p>
                <a:pPr algn="r" eaLnBrk="0" hangingPunct="0">
                  <a:lnSpc>
                    <a:spcPct val="120000"/>
                  </a:lnSpc>
                </a:pPr>
                <a:r>
                  <a:rPr lang="en-US" altLang="en-US" sz="1600" b="1">
                    <a:latin typeface="Arial" charset="0"/>
                  </a:rPr>
                  <a:t>70</a:t>
                </a:r>
              </a:p>
              <a:p>
                <a:pPr algn="r" eaLnBrk="0" hangingPunct="0">
                  <a:lnSpc>
                    <a:spcPct val="130000"/>
                  </a:lnSpc>
                </a:pPr>
                <a:r>
                  <a:rPr lang="en-US" altLang="en-US" sz="1600" b="1">
                    <a:latin typeface="Arial" charset="0"/>
                  </a:rPr>
                  <a:t>60</a:t>
                </a:r>
              </a:p>
              <a:p>
                <a:pPr algn="r" eaLnBrk="0" hangingPunct="0">
                  <a:lnSpc>
                    <a:spcPct val="130000"/>
                  </a:lnSpc>
                </a:pPr>
                <a:r>
                  <a:rPr lang="en-US" altLang="en-US" sz="1600" b="1">
                    <a:latin typeface="Arial" charset="0"/>
                  </a:rPr>
                  <a:t>50</a:t>
                </a:r>
              </a:p>
              <a:p>
                <a:pPr algn="r" eaLnBrk="0" hangingPunct="0">
                  <a:lnSpc>
                    <a:spcPct val="130000"/>
                  </a:lnSpc>
                </a:pPr>
                <a:r>
                  <a:rPr lang="en-US" altLang="en-US" sz="1600" b="1">
                    <a:latin typeface="Arial" charset="0"/>
                  </a:rPr>
                  <a:t>40</a:t>
                </a:r>
              </a:p>
              <a:p>
                <a:pPr algn="r" eaLnBrk="0" hangingPunct="0">
                  <a:lnSpc>
                    <a:spcPct val="130000"/>
                  </a:lnSpc>
                </a:pPr>
                <a:r>
                  <a:rPr lang="en-US" altLang="en-US" sz="1600" b="1">
                    <a:latin typeface="Arial" charset="0"/>
                  </a:rPr>
                  <a:t>30</a:t>
                </a:r>
              </a:p>
              <a:p>
                <a:pPr algn="r" eaLnBrk="0" hangingPunct="0">
                  <a:lnSpc>
                    <a:spcPct val="130000"/>
                  </a:lnSpc>
                </a:pPr>
                <a:r>
                  <a:rPr lang="en-US" altLang="en-US" sz="1600" b="1">
                    <a:latin typeface="Arial" charset="0"/>
                  </a:rPr>
                  <a:t>20</a:t>
                </a:r>
              </a:p>
              <a:p>
                <a:pPr algn="r" eaLnBrk="0" hangingPunct="0">
                  <a:lnSpc>
                    <a:spcPct val="130000"/>
                  </a:lnSpc>
                </a:pPr>
                <a:r>
                  <a:rPr lang="en-US" altLang="en-US" sz="1600" b="1">
                    <a:latin typeface="Arial" charset="0"/>
                  </a:rPr>
                  <a:t>10</a:t>
                </a:r>
              </a:p>
              <a:p>
                <a:pPr algn="r" eaLnBrk="0" hangingPunct="0">
                  <a:lnSpc>
                    <a:spcPct val="130000"/>
                  </a:lnSpc>
                </a:pPr>
                <a:r>
                  <a:rPr lang="en-US" altLang="en-US" sz="1600" b="1">
                    <a:latin typeface="Arial" charset="0"/>
                  </a:rPr>
                  <a:t>0</a:t>
                </a:r>
                <a:endParaRPr lang="en-US" altLang="en-US" sz="1600" b="1">
                  <a:latin typeface="Times" pitchFamily="18" charset="0"/>
                </a:endParaRPr>
              </a:p>
            </p:txBody>
          </p:sp>
          <p:sp>
            <p:nvSpPr>
              <p:cNvPr id="6163" name="Text Box 18"/>
              <p:cNvSpPr txBox="1">
                <a:spLocks noChangeArrowheads="1"/>
              </p:cNvSpPr>
              <p:nvPr/>
            </p:nvSpPr>
            <p:spPr bwMode="auto">
              <a:xfrm>
                <a:off x="343" y="1497"/>
                <a:ext cx="1223" cy="852"/>
              </a:xfrm>
              <a:prstGeom prst="rect">
                <a:avLst/>
              </a:prstGeom>
              <a:noFill/>
              <a:ln w="9525">
                <a:noFill/>
                <a:miter lim="800000"/>
                <a:headEnd/>
                <a:tailEnd/>
              </a:ln>
            </p:spPr>
            <p:txBody>
              <a:bodyPr>
                <a:spAutoFit/>
              </a:bodyPr>
              <a:lstStyle/>
              <a:p>
                <a:pPr eaLnBrk="0" hangingPunct="0"/>
                <a:r>
                  <a:rPr lang="en-US" altLang="en-US" sz="1600" b="1">
                    <a:latin typeface="Arial" charset="0"/>
                  </a:rPr>
                  <a:t>Percentage able</a:t>
                </a:r>
              </a:p>
              <a:p>
                <a:pPr eaLnBrk="0" hangingPunct="0"/>
                <a:r>
                  <a:rPr lang="en-US" altLang="en-US" sz="1600" b="1">
                    <a:latin typeface="Arial" charset="0"/>
                  </a:rPr>
                  <a:t>to discriminate</a:t>
                </a:r>
              </a:p>
              <a:p>
                <a:pPr eaLnBrk="0" hangingPunct="0"/>
                <a:r>
                  <a:rPr lang="en-US" altLang="en-US" sz="1600" b="1">
                    <a:latin typeface="Arial" charset="0"/>
                  </a:rPr>
                  <a:t>Hindi t’s</a:t>
                </a:r>
                <a:endParaRPr lang="en-US" altLang="en-US" sz="1600" b="1">
                  <a:latin typeface="Times" pitchFamily="18" charset="0"/>
                </a:endParaRPr>
              </a:p>
            </p:txBody>
          </p:sp>
          <p:sp>
            <p:nvSpPr>
              <p:cNvPr id="6164" name="Text Box 19"/>
              <p:cNvSpPr txBox="1">
                <a:spLocks noChangeArrowheads="1"/>
              </p:cNvSpPr>
              <p:nvPr/>
            </p:nvSpPr>
            <p:spPr bwMode="auto">
              <a:xfrm>
                <a:off x="1758" y="3470"/>
                <a:ext cx="755" cy="658"/>
              </a:xfrm>
              <a:prstGeom prst="rect">
                <a:avLst/>
              </a:prstGeom>
              <a:noFill/>
              <a:ln w="9525">
                <a:noFill/>
                <a:miter lim="800000"/>
                <a:headEnd/>
                <a:tailEnd/>
              </a:ln>
            </p:spPr>
            <p:txBody>
              <a:bodyPr wrap="none">
                <a:spAutoFit/>
              </a:bodyPr>
              <a:lstStyle/>
              <a:p>
                <a:pPr algn="ctr" eaLnBrk="0" hangingPunct="0"/>
                <a:r>
                  <a:rPr lang="en-US" altLang="en-US" sz="1600" b="1">
                    <a:latin typeface="Arial" charset="0"/>
                  </a:rPr>
                  <a:t>Hindi-</a:t>
                </a:r>
              </a:p>
              <a:p>
                <a:pPr algn="ctr" eaLnBrk="0" hangingPunct="0"/>
                <a:r>
                  <a:rPr lang="en-US" altLang="en-US" sz="1600" b="1">
                    <a:latin typeface="Arial" charset="0"/>
                  </a:rPr>
                  <a:t>speaking</a:t>
                </a:r>
              </a:p>
              <a:p>
                <a:pPr algn="ctr" eaLnBrk="0" hangingPunct="0"/>
                <a:r>
                  <a:rPr lang="en-US" altLang="en-US" sz="1600" b="1">
                    <a:latin typeface="Arial" charset="0"/>
                  </a:rPr>
                  <a:t>adults</a:t>
                </a:r>
                <a:endParaRPr lang="en-US" altLang="en-US" sz="1600" b="1">
                  <a:latin typeface="Times" pitchFamily="18" charset="0"/>
                </a:endParaRPr>
              </a:p>
            </p:txBody>
          </p:sp>
          <p:sp>
            <p:nvSpPr>
              <p:cNvPr id="6165" name="Text Box 20"/>
              <p:cNvSpPr txBox="1">
                <a:spLocks noChangeArrowheads="1"/>
              </p:cNvSpPr>
              <p:nvPr/>
            </p:nvSpPr>
            <p:spPr bwMode="auto">
              <a:xfrm>
                <a:off x="2525" y="3470"/>
                <a:ext cx="651" cy="463"/>
              </a:xfrm>
              <a:prstGeom prst="rect">
                <a:avLst/>
              </a:prstGeom>
              <a:noFill/>
              <a:ln w="9525">
                <a:noFill/>
                <a:miter lim="800000"/>
                <a:headEnd/>
                <a:tailEnd/>
              </a:ln>
            </p:spPr>
            <p:txBody>
              <a:bodyPr wrap="none">
                <a:spAutoFit/>
              </a:bodyPr>
              <a:lstStyle/>
              <a:p>
                <a:pPr algn="ctr" eaLnBrk="0" hangingPunct="0"/>
                <a:r>
                  <a:rPr lang="en-US" altLang="en-US" sz="1600" b="1">
                    <a:latin typeface="Arial" charset="0"/>
                  </a:rPr>
                  <a:t>6-8 </a:t>
                </a:r>
              </a:p>
              <a:p>
                <a:pPr algn="ctr" eaLnBrk="0" hangingPunct="0"/>
                <a:r>
                  <a:rPr lang="en-US" altLang="en-US" sz="1600" b="1">
                    <a:latin typeface="Arial" charset="0"/>
                  </a:rPr>
                  <a:t>months</a:t>
                </a:r>
                <a:endParaRPr lang="en-US" altLang="en-US" sz="1600" b="1">
                  <a:latin typeface="Times" pitchFamily="18" charset="0"/>
                </a:endParaRPr>
              </a:p>
            </p:txBody>
          </p:sp>
          <p:sp>
            <p:nvSpPr>
              <p:cNvPr id="6166" name="Text Box 21"/>
              <p:cNvSpPr txBox="1">
                <a:spLocks noChangeArrowheads="1"/>
              </p:cNvSpPr>
              <p:nvPr/>
            </p:nvSpPr>
            <p:spPr bwMode="auto">
              <a:xfrm>
                <a:off x="3231" y="3470"/>
                <a:ext cx="651" cy="463"/>
              </a:xfrm>
              <a:prstGeom prst="rect">
                <a:avLst/>
              </a:prstGeom>
              <a:noFill/>
              <a:ln w="9525">
                <a:noFill/>
                <a:miter lim="800000"/>
                <a:headEnd/>
                <a:tailEnd/>
              </a:ln>
            </p:spPr>
            <p:txBody>
              <a:bodyPr wrap="none">
                <a:spAutoFit/>
              </a:bodyPr>
              <a:lstStyle/>
              <a:p>
                <a:pPr algn="ctr" eaLnBrk="0" hangingPunct="0"/>
                <a:r>
                  <a:rPr lang="en-US" altLang="en-US" sz="1600" b="1">
                    <a:latin typeface="Arial" charset="0"/>
                  </a:rPr>
                  <a:t>8-10</a:t>
                </a:r>
              </a:p>
              <a:p>
                <a:pPr algn="ctr" eaLnBrk="0" hangingPunct="0"/>
                <a:r>
                  <a:rPr lang="en-US" altLang="en-US" sz="1600" b="1">
                    <a:latin typeface="Arial" charset="0"/>
                  </a:rPr>
                  <a:t>months</a:t>
                </a:r>
                <a:endParaRPr lang="en-US" altLang="en-US" sz="1600" b="1">
                  <a:latin typeface="Times" pitchFamily="18" charset="0"/>
                </a:endParaRPr>
              </a:p>
            </p:txBody>
          </p:sp>
          <p:sp>
            <p:nvSpPr>
              <p:cNvPr id="6167" name="Text Box 22"/>
              <p:cNvSpPr txBox="1">
                <a:spLocks noChangeArrowheads="1"/>
              </p:cNvSpPr>
              <p:nvPr/>
            </p:nvSpPr>
            <p:spPr bwMode="auto">
              <a:xfrm>
                <a:off x="3952" y="3470"/>
                <a:ext cx="651" cy="463"/>
              </a:xfrm>
              <a:prstGeom prst="rect">
                <a:avLst/>
              </a:prstGeom>
              <a:noFill/>
              <a:ln w="9525">
                <a:noFill/>
                <a:miter lim="800000"/>
                <a:headEnd/>
                <a:tailEnd/>
              </a:ln>
            </p:spPr>
            <p:txBody>
              <a:bodyPr wrap="none">
                <a:spAutoFit/>
              </a:bodyPr>
              <a:lstStyle/>
              <a:p>
                <a:pPr algn="ctr" eaLnBrk="0" hangingPunct="0"/>
                <a:r>
                  <a:rPr lang="en-US" altLang="en-US" sz="1600" b="1">
                    <a:latin typeface="Arial" charset="0"/>
                  </a:rPr>
                  <a:t>10-12</a:t>
                </a:r>
              </a:p>
              <a:p>
                <a:pPr algn="ctr" eaLnBrk="0" hangingPunct="0"/>
                <a:r>
                  <a:rPr lang="en-US" altLang="en-US" sz="1600" b="1">
                    <a:latin typeface="Arial" charset="0"/>
                  </a:rPr>
                  <a:t>months</a:t>
                </a:r>
                <a:endParaRPr lang="en-US" altLang="en-US" sz="1600" b="1">
                  <a:latin typeface="Times" pitchFamily="18" charset="0"/>
                </a:endParaRPr>
              </a:p>
            </p:txBody>
          </p:sp>
          <p:sp>
            <p:nvSpPr>
              <p:cNvPr id="6168" name="Text Box 23"/>
              <p:cNvSpPr txBox="1">
                <a:spLocks noChangeArrowheads="1"/>
              </p:cNvSpPr>
              <p:nvPr/>
            </p:nvSpPr>
            <p:spPr bwMode="auto">
              <a:xfrm>
                <a:off x="4638" y="3470"/>
                <a:ext cx="754" cy="658"/>
              </a:xfrm>
              <a:prstGeom prst="rect">
                <a:avLst/>
              </a:prstGeom>
              <a:noFill/>
              <a:ln w="9525">
                <a:noFill/>
                <a:miter lim="800000"/>
                <a:headEnd/>
                <a:tailEnd/>
              </a:ln>
            </p:spPr>
            <p:txBody>
              <a:bodyPr wrap="none">
                <a:spAutoFit/>
              </a:bodyPr>
              <a:lstStyle/>
              <a:p>
                <a:pPr algn="ctr" eaLnBrk="0" hangingPunct="0"/>
                <a:r>
                  <a:rPr lang="en-US" altLang="en-US" sz="1600" b="1">
                    <a:latin typeface="Arial" charset="0"/>
                  </a:rPr>
                  <a:t>English-</a:t>
                </a:r>
              </a:p>
              <a:p>
                <a:pPr algn="ctr" eaLnBrk="0" hangingPunct="0"/>
                <a:r>
                  <a:rPr lang="en-US" altLang="en-US" sz="1600" b="1">
                    <a:latin typeface="Arial" charset="0"/>
                  </a:rPr>
                  <a:t>speaking</a:t>
                </a:r>
              </a:p>
              <a:p>
                <a:pPr algn="ctr" eaLnBrk="0" hangingPunct="0"/>
                <a:r>
                  <a:rPr lang="en-US" altLang="en-US" sz="1600" b="1">
                    <a:latin typeface="Arial" charset="0"/>
                  </a:rPr>
                  <a:t>adults</a:t>
                </a:r>
                <a:endParaRPr lang="en-US" altLang="en-US" sz="1600" b="1">
                  <a:latin typeface="Times" pitchFamily="18" charset="0"/>
                </a:endParaRPr>
              </a:p>
            </p:txBody>
          </p:sp>
          <p:sp>
            <p:nvSpPr>
              <p:cNvPr id="6169" name="Text Box 24"/>
              <p:cNvSpPr txBox="1">
                <a:spLocks noChangeArrowheads="1"/>
              </p:cNvSpPr>
              <p:nvPr/>
            </p:nvSpPr>
            <p:spPr bwMode="auto">
              <a:xfrm>
                <a:off x="2235" y="4244"/>
                <a:ext cx="2703" cy="270"/>
              </a:xfrm>
              <a:prstGeom prst="rect">
                <a:avLst/>
              </a:prstGeom>
              <a:noFill/>
              <a:ln w="9525">
                <a:noFill/>
                <a:miter lim="800000"/>
                <a:headEnd/>
                <a:tailEnd/>
              </a:ln>
            </p:spPr>
            <p:txBody>
              <a:bodyPr>
                <a:spAutoFit/>
              </a:bodyPr>
              <a:lstStyle/>
              <a:p>
                <a:pPr eaLnBrk="0" hangingPunct="0"/>
                <a:r>
                  <a:rPr lang="en-US" altLang="en-US" sz="1600" b="1">
                    <a:latin typeface="Arial" charset="0"/>
                  </a:rPr>
                  <a:t>Infants from English-speaking homes</a:t>
                </a:r>
                <a:endParaRPr lang="en-US" altLang="en-US" sz="1600" b="1">
                  <a:latin typeface="Times" pitchFamily="18" charset="0"/>
                </a:endParaRPr>
              </a:p>
            </p:txBody>
          </p:sp>
          <p:sp>
            <p:nvSpPr>
              <p:cNvPr id="6170" name="Rectangle 25"/>
              <p:cNvSpPr>
                <a:spLocks noChangeArrowheads="1"/>
              </p:cNvSpPr>
              <p:nvPr/>
            </p:nvSpPr>
            <p:spPr bwMode="auto">
              <a:xfrm>
                <a:off x="1884" y="1584"/>
                <a:ext cx="528" cy="1920"/>
              </a:xfrm>
              <a:prstGeom prst="rect">
                <a:avLst/>
              </a:prstGeom>
              <a:solidFill>
                <a:srgbClr val="0099CC"/>
              </a:solidFill>
              <a:ln w="9525">
                <a:solidFill>
                  <a:schemeClr val="tx1"/>
                </a:solidFill>
                <a:miter lim="800000"/>
                <a:headEnd/>
                <a:tailEnd/>
              </a:ln>
            </p:spPr>
            <p:txBody>
              <a:bodyPr wrap="none" anchor="ctr"/>
              <a:lstStyle/>
              <a:p>
                <a:endParaRPr lang="en-US"/>
              </a:p>
            </p:txBody>
          </p:sp>
          <p:sp>
            <p:nvSpPr>
              <p:cNvPr id="6171" name="Rectangle 26"/>
              <p:cNvSpPr>
                <a:spLocks noChangeArrowheads="1"/>
              </p:cNvSpPr>
              <p:nvPr/>
            </p:nvSpPr>
            <p:spPr bwMode="auto">
              <a:xfrm>
                <a:off x="2556" y="1728"/>
                <a:ext cx="528" cy="1776"/>
              </a:xfrm>
              <a:prstGeom prst="rect">
                <a:avLst/>
              </a:prstGeom>
              <a:solidFill>
                <a:srgbClr val="0099CC"/>
              </a:solidFill>
              <a:ln w="9525">
                <a:solidFill>
                  <a:schemeClr val="tx1"/>
                </a:solidFill>
                <a:miter lim="800000"/>
                <a:headEnd/>
                <a:tailEnd/>
              </a:ln>
            </p:spPr>
            <p:txBody>
              <a:bodyPr wrap="none" anchor="ctr"/>
              <a:lstStyle/>
              <a:p>
                <a:endParaRPr lang="en-US"/>
              </a:p>
            </p:txBody>
          </p:sp>
          <p:sp>
            <p:nvSpPr>
              <p:cNvPr id="6172" name="Rectangle 27"/>
              <p:cNvSpPr>
                <a:spLocks noChangeArrowheads="1"/>
              </p:cNvSpPr>
              <p:nvPr/>
            </p:nvSpPr>
            <p:spPr bwMode="auto">
              <a:xfrm>
                <a:off x="3276" y="2208"/>
                <a:ext cx="528" cy="1296"/>
              </a:xfrm>
              <a:prstGeom prst="rect">
                <a:avLst/>
              </a:prstGeom>
              <a:solidFill>
                <a:srgbClr val="0099CC"/>
              </a:solidFill>
              <a:ln w="9525">
                <a:solidFill>
                  <a:schemeClr val="tx1"/>
                </a:solidFill>
                <a:miter lim="800000"/>
                <a:headEnd/>
                <a:tailEnd/>
              </a:ln>
            </p:spPr>
            <p:txBody>
              <a:bodyPr wrap="none" anchor="ctr"/>
              <a:lstStyle/>
              <a:p>
                <a:endParaRPr lang="en-US"/>
              </a:p>
            </p:txBody>
          </p:sp>
          <p:sp>
            <p:nvSpPr>
              <p:cNvPr id="6173" name="Rectangle 28"/>
              <p:cNvSpPr>
                <a:spLocks noChangeArrowheads="1"/>
              </p:cNvSpPr>
              <p:nvPr/>
            </p:nvSpPr>
            <p:spPr bwMode="auto">
              <a:xfrm>
                <a:off x="3996" y="3120"/>
                <a:ext cx="528" cy="384"/>
              </a:xfrm>
              <a:prstGeom prst="rect">
                <a:avLst/>
              </a:prstGeom>
              <a:solidFill>
                <a:srgbClr val="0099CC"/>
              </a:solidFill>
              <a:ln w="9525">
                <a:solidFill>
                  <a:schemeClr val="tx1"/>
                </a:solidFill>
                <a:miter lim="800000"/>
                <a:headEnd/>
                <a:tailEnd/>
              </a:ln>
            </p:spPr>
            <p:txBody>
              <a:bodyPr wrap="none" anchor="ctr"/>
              <a:lstStyle/>
              <a:p>
                <a:endParaRPr lang="en-US"/>
              </a:p>
            </p:txBody>
          </p:sp>
          <p:sp>
            <p:nvSpPr>
              <p:cNvPr id="6174" name="Rectangle 29"/>
              <p:cNvSpPr>
                <a:spLocks noChangeArrowheads="1"/>
              </p:cNvSpPr>
              <p:nvPr/>
            </p:nvSpPr>
            <p:spPr bwMode="auto">
              <a:xfrm>
                <a:off x="4716" y="3312"/>
                <a:ext cx="528" cy="192"/>
              </a:xfrm>
              <a:prstGeom prst="rect">
                <a:avLst/>
              </a:prstGeom>
              <a:solidFill>
                <a:srgbClr val="0099CC"/>
              </a:solidFill>
              <a:ln w="9525">
                <a:solidFill>
                  <a:schemeClr val="tx1"/>
                </a:solidFill>
                <a:miter lim="800000"/>
                <a:headEnd/>
                <a:tailEnd/>
              </a:ln>
            </p:spPr>
            <p:txBody>
              <a:bodyPr wrap="none" anchor="ctr"/>
              <a:lstStyle/>
              <a:p>
                <a:endParaRPr lang="en-US"/>
              </a:p>
            </p:txBody>
          </p:sp>
          <p:sp>
            <p:nvSpPr>
              <p:cNvPr id="6175" name="AutoShape 30"/>
              <p:cNvSpPr>
                <a:spLocks/>
              </p:cNvSpPr>
              <p:nvPr/>
            </p:nvSpPr>
            <p:spPr bwMode="auto">
              <a:xfrm rot="-5400000">
                <a:off x="3480" y="3096"/>
                <a:ext cx="144" cy="1536"/>
              </a:xfrm>
              <a:prstGeom prst="leftBrace">
                <a:avLst>
                  <a:gd name="adj1" fmla="val 88889"/>
                  <a:gd name="adj2" fmla="val 50000"/>
                </a:avLst>
              </a:prstGeom>
              <a:noFill/>
              <a:ln w="15875">
                <a:solidFill>
                  <a:schemeClr val="tx1"/>
                </a:solidFill>
                <a:round/>
                <a:headEnd/>
                <a:tailEnd/>
              </a:ln>
            </p:spPr>
            <p:txBody>
              <a:bodyPr wrap="none" anchor="ctr"/>
              <a:lstStyle/>
              <a:p>
                <a:endParaRPr 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FFFCA887-087D-4C07-A802-762B829691F5}" type="slidenum">
              <a:rPr lang="en-US" smtClean="0"/>
              <a:pPr/>
              <a:t>9</a:t>
            </a:fld>
            <a:endParaRPr lang="en-US"/>
          </a:p>
        </p:txBody>
      </p:sp>
      <p:sp>
        <p:nvSpPr>
          <p:cNvPr id="5123" name="Rectangle 2"/>
          <p:cNvSpPr>
            <a:spLocks noGrp="1" noChangeArrowheads="1"/>
          </p:cNvSpPr>
          <p:nvPr>
            <p:ph type="title"/>
          </p:nvPr>
        </p:nvSpPr>
        <p:spPr>
          <a:xfrm>
            <a:off x="685800" y="276225"/>
            <a:ext cx="7772400" cy="1143000"/>
          </a:xfrm>
        </p:spPr>
        <p:txBody>
          <a:bodyPr/>
          <a:lstStyle/>
          <a:p>
            <a:pPr eaLnBrk="1" hangingPunct="1"/>
            <a:r>
              <a:rPr lang="en-US" sz="4000" dirty="0">
                <a:solidFill>
                  <a:srgbClr val="0000FF"/>
                </a:solidFill>
              </a:rPr>
              <a:t>Grammar</a:t>
            </a:r>
          </a:p>
        </p:txBody>
      </p:sp>
      <p:sp>
        <p:nvSpPr>
          <p:cNvPr id="5124" name="Rectangle 3"/>
          <p:cNvSpPr>
            <a:spLocks noGrp="1" noChangeArrowheads="1"/>
          </p:cNvSpPr>
          <p:nvPr>
            <p:ph type="body" idx="1"/>
          </p:nvPr>
        </p:nvSpPr>
        <p:spPr>
          <a:xfrm>
            <a:off x="671513" y="1371600"/>
            <a:ext cx="7772400" cy="609600"/>
          </a:xfrm>
        </p:spPr>
        <p:txBody>
          <a:bodyPr>
            <a:noAutofit/>
          </a:bodyPr>
          <a:lstStyle/>
          <a:p>
            <a:pPr marL="0" indent="0" algn="ctr" eaLnBrk="1" hangingPunct="1">
              <a:lnSpc>
                <a:spcPct val="90000"/>
              </a:lnSpc>
              <a:spcBef>
                <a:spcPct val="0"/>
              </a:spcBef>
              <a:buFontTx/>
              <a:buNone/>
            </a:pPr>
            <a:r>
              <a:rPr lang="en-US" altLang="en-US" sz="2400" dirty="0">
                <a:solidFill>
                  <a:srgbClr val="C00000"/>
                </a:solidFill>
              </a:rPr>
              <a:t>Grammar</a:t>
            </a:r>
            <a:r>
              <a:rPr lang="en-US" altLang="en-US" sz="2400" dirty="0"/>
              <a:t> is the system of rules in a language that enable us to communicate with and understand others</a:t>
            </a:r>
            <a:endParaRPr lang="en-US" altLang="en-US" sz="2400" dirty="0">
              <a:solidFill>
                <a:srgbClr val="6600CC"/>
              </a:solidFill>
            </a:endParaRPr>
          </a:p>
        </p:txBody>
      </p:sp>
      <p:sp>
        <p:nvSpPr>
          <p:cNvPr id="5125" name="Text Box 4"/>
          <p:cNvSpPr txBox="1">
            <a:spLocks noChangeArrowheads="1"/>
          </p:cNvSpPr>
          <p:nvPr/>
        </p:nvSpPr>
        <p:spPr bwMode="auto">
          <a:xfrm>
            <a:off x="3733800" y="2133600"/>
            <a:ext cx="1524000" cy="396875"/>
          </a:xfrm>
          <a:prstGeom prst="rect">
            <a:avLst/>
          </a:prstGeom>
          <a:noFill/>
          <a:ln w="9525">
            <a:noFill/>
            <a:miter lim="800000"/>
            <a:headEnd/>
            <a:tailEnd/>
          </a:ln>
        </p:spPr>
        <p:txBody>
          <a:bodyPr>
            <a:spAutoFit/>
          </a:bodyPr>
          <a:lstStyle/>
          <a:p>
            <a:pPr algn="ctr"/>
            <a:r>
              <a:rPr lang="en-US" sz="2000">
                <a:solidFill>
                  <a:srgbClr val="0000FF"/>
                </a:solidFill>
                <a:latin typeface="Palatino Linotype" pitchFamily="18" charset="0"/>
              </a:rPr>
              <a:t>Grammar</a:t>
            </a:r>
          </a:p>
        </p:txBody>
      </p:sp>
      <p:sp>
        <p:nvSpPr>
          <p:cNvPr id="5126" name="Text Box 5"/>
          <p:cNvSpPr txBox="1">
            <a:spLocks noChangeArrowheads="1"/>
          </p:cNvSpPr>
          <p:nvPr/>
        </p:nvSpPr>
        <p:spPr bwMode="auto">
          <a:xfrm>
            <a:off x="5486400" y="3505200"/>
            <a:ext cx="947738" cy="396875"/>
          </a:xfrm>
          <a:prstGeom prst="rect">
            <a:avLst/>
          </a:prstGeom>
          <a:noFill/>
          <a:ln w="9525">
            <a:noFill/>
            <a:miter lim="800000"/>
            <a:headEnd/>
            <a:tailEnd/>
          </a:ln>
        </p:spPr>
        <p:txBody>
          <a:bodyPr>
            <a:spAutoFit/>
          </a:bodyPr>
          <a:lstStyle/>
          <a:p>
            <a:pPr algn="ctr"/>
            <a:r>
              <a:rPr lang="en-US" sz="2000" dirty="0">
                <a:solidFill>
                  <a:srgbClr val="0000FF"/>
                </a:solidFill>
                <a:latin typeface="Palatino Linotype" pitchFamily="18" charset="0"/>
              </a:rPr>
              <a:t>Syntax</a:t>
            </a:r>
          </a:p>
        </p:txBody>
      </p:sp>
      <p:sp>
        <p:nvSpPr>
          <p:cNvPr id="5127" name="Text Box 6"/>
          <p:cNvSpPr txBox="1">
            <a:spLocks noChangeArrowheads="1"/>
          </p:cNvSpPr>
          <p:nvPr/>
        </p:nvSpPr>
        <p:spPr bwMode="auto">
          <a:xfrm>
            <a:off x="2438400" y="3505200"/>
            <a:ext cx="1316038" cy="396875"/>
          </a:xfrm>
          <a:prstGeom prst="rect">
            <a:avLst/>
          </a:prstGeom>
          <a:noFill/>
          <a:ln w="9525">
            <a:noFill/>
            <a:miter lim="800000"/>
            <a:headEnd/>
            <a:tailEnd/>
          </a:ln>
        </p:spPr>
        <p:txBody>
          <a:bodyPr>
            <a:spAutoFit/>
          </a:bodyPr>
          <a:lstStyle/>
          <a:p>
            <a:pPr algn="ctr"/>
            <a:r>
              <a:rPr lang="en-US" sz="2000" dirty="0">
                <a:solidFill>
                  <a:srgbClr val="0000FF"/>
                </a:solidFill>
                <a:latin typeface="Palatino Linotype" pitchFamily="18" charset="0"/>
              </a:rPr>
              <a:t>Semantics</a:t>
            </a:r>
          </a:p>
        </p:txBody>
      </p:sp>
      <p:cxnSp>
        <p:nvCxnSpPr>
          <p:cNvPr id="5128" name="AutoShape 9"/>
          <p:cNvCxnSpPr>
            <a:cxnSpLocks noChangeShapeType="1"/>
          </p:cNvCxnSpPr>
          <p:nvPr/>
        </p:nvCxnSpPr>
        <p:spPr bwMode="auto">
          <a:xfrm flipV="1">
            <a:off x="3048000" y="2590800"/>
            <a:ext cx="1447800" cy="838200"/>
          </a:xfrm>
          <a:prstGeom prst="bentConnector3">
            <a:avLst>
              <a:gd name="adj1" fmla="val 50000"/>
            </a:avLst>
          </a:prstGeom>
          <a:noFill/>
          <a:ln w="38100">
            <a:solidFill>
              <a:schemeClr val="tx1"/>
            </a:solidFill>
            <a:miter lim="800000"/>
            <a:headEnd/>
            <a:tailEnd/>
          </a:ln>
        </p:spPr>
      </p:cxnSp>
      <p:cxnSp>
        <p:nvCxnSpPr>
          <p:cNvPr id="5129" name="AutoShape 10"/>
          <p:cNvCxnSpPr>
            <a:cxnSpLocks noChangeShapeType="1"/>
          </p:cNvCxnSpPr>
          <p:nvPr/>
        </p:nvCxnSpPr>
        <p:spPr bwMode="auto">
          <a:xfrm>
            <a:off x="4495800" y="2590800"/>
            <a:ext cx="1295400" cy="762000"/>
          </a:xfrm>
          <a:prstGeom prst="bentConnector3">
            <a:avLst>
              <a:gd name="adj1" fmla="val 50000"/>
            </a:avLst>
          </a:prstGeom>
          <a:noFill/>
          <a:ln w="38100">
            <a:solidFill>
              <a:schemeClr val="tx1"/>
            </a:solidFill>
            <a:miter lim="800000"/>
            <a:headEnd/>
            <a:tailEnd/>
          </a:ln>
        </p:spPr>
      </p:cxnSp>
      <p:sp>
        <p:nvSpPr>
          <p:cNvPr id="5130" name="Rectangle 12"/>
          <p:cNvSpPr>
            <a:spLocks noChangeArrowheads="1"/>
          </p:cNvSpPr>
          <p:nvPr/>
        </p:nvSpPr>
        <p:spPr bwMode="auto">
          <a:xfrm>
            <a:off x="533400" y="4114800"/>
            <a:ext cx="7924800" cy="2708434"/>
          </a:xfrm>
          <a:prstGeom prst="rect">
            <a:avLst/>
          </a:prstGeom>
          <a:noFill/>
          <a:ln w="9525">
            <a:noFill/>
            <a:miter lim="800000"/>
            <a:headEnd/>
            <a:tailEnd/>
          </a:ln>
        </p:spPr>
        <p:txBody>
          <a:bodyPr wrap="square">
            <a:spAutoFit/>
          </a:bodyPr>
          <a:lstStyle/>
          <a:p>
            <a:r>
              <a:rPr lang="en-US" altLang="en-US" sz="2400" dirty="0">
                <a:solidFill>
                  <a:srgbClr val="C00000"/>
                </a:solidFill>
              </a:rPr>
              <a:t>Semantics</a:t>
            </a:r>
            <a:r>
              <a:rPr lang="en-US" altLang="en-US" sz="2400" dirty="0">
                <a:solidFill>
                  <a:srgbClr val="0000FF"/>
                </a:solidFill>
              </a:rPr>
              <a:t> </a:t>
            </a:r>
            <a:r>
              <a:rPr lang="en-US" altLang="en-US" sz="2400" dirty="0"/>
              <a:t>Rules by which we derive </a:t>
            </a:r>
            <a:r>
              <a:rPr lang="en-US" altLang="en-US" sz="2400" i="1" dirty="0"/>
              <a:t>meaning</a:t>
            </a:r>
            <a:r>
              <a:rPr lang="en-US" altLang="en-US" sz="2400" dirty="0"/>
              <a:t> from words, and sentences. Adding </a:t>
            </a:r>
            <a:r>
              <a:rPr lang="en-US" altLang="en-US" sz="2400" i="1" dirty="0"/>
              <a:t>–</a:t>
            </a:r>
            <a:r>
              <a:rPr lang="en-US" altLang="en-US" sz="2400" i="1" dirty="0" err="1"/>
              <a:t>ed</a:t>
            </a:r>
            <a:r>
              <a:rPr lang="en-US" altLang="en-US" sz="2400" dirty="0"/>
              <a:t> to the word </a:t>
            </a:r>
            <a:r>
              <a:rPr lang="en-US" altLang="en-US" sz="2400" i="1" dirty="0"/>
              <a:t>laugh</a:t>
            </a:r>
            <a:r>
              <a:rPr lang="en-US" altLang="en-US" sz="2400" dirty="0"/>
              <a:t>.</a:t>
            </a:r>
          </a:p>
          <a:p>
            <a:endParaRPr lang="en-US" altLang="en-US" sz="2400" dirty="0"/>
          </a:p>
          <a:p>
            <a:pPr algn="just"/>
            <a:r>
              <a:rPr lang="en-US" altLang="en-US" sz="2400" dirty="0">
                <a:solidFill>
                  <a:srgbClr val="C00000"/>
                </a:solidFill>
              </a:rPr>
              <a:t>Syntax </a:t>
            </a:r>
            <a:r>
              <a:rPr lang="en-US" altLang="en-US" sz="2400" dirty="0"/>
              <a:t>Rules for combining words into grammatically sensible sentences. In English, syntactical rule says that adjectives come before nouns; </a:t>
            </a:r>
            <a:r>
              <a:rPr lang="en-US" altLang="en-US" sz="2400" i="1" dirty="0"/>
              <a:t>big house</a:t>
            </a:r>
            <a:r>
              <a:rPr lang="en-US" altLang="en-US" sz="2400" dirty="0"/>
              <a:t>. In Spanish, </a:t>
            </a:r>
            <a:r>
              <a:rPr lang="en-US" altLang="en-US" sz="2400" i="1" dirty="0"/>
              <a:t>casa </a:t>
            </a:r>
            <a:r>
              <a:rPr lang="en-US" altLang="en-US" sz="2400" i="1" dirty="0" err="1"/>
              <a:t>grande</a:t>
            </a:r>
            <a:endParaRPr lang="en-US" altLang="en-US" sz="2400" dirty="0"/>
          </a:p>
          <a:p>
            <a:pPr>
              <a:lnSpc>
                <a:spcPct val="80000"/>
              </a:lnSpc>
              <a:spcBef>
                <a:spcPct val="50000"/>
              </a:spcBef>
            </a:pPr>
            <a:endParaRPr lang="en-US" sz="2000"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2046</TotalTime>
  <Words>1386</Words>
  <Application>Microsoft Office PowerPoint</Application>
  <PresentationFormat>On-screen Show (4:3)</PresentationFormat>
  <Paragraphs>240</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Palatino Linotype</vt:lpstr>
      <vt:lpstr>Times</vt:lpstr>
      <vt:lpstr>Wingdings</vt:lpstr>
      <vt:lpstr>Office Theme</vt:lpstr>
      <vt:lpstr>Thinking and Language</vt:lpstr>
      <vt:lpstr>Strategies for Decision Making and Problem Solving</vt:lpstr>
      <vt:lpstr>Cognitive Errors in Decision Making</vt:lpstr>
      <vt:lpstr>Obstacles to Problem Solving</vt:lpstr>
      <vt:lpstr>Strategies for Overcoming Obstacles</vt:lpstr>
      <vt:lpstr>Language</vt:lpstr>
      <vt:lpstr>Language Structure</vt:lpstr>
      <vt:lpstr>Language Acquisition</vt:lpstr>
      <vt:lpstr>Grammar</vt:lpstr>
      <vt:lpstr>Language Acquisition</vt:lpstr>
      <vt:lpstr>Language Acquisition</vt:lpstr>
      <vt:lpstr>Theories of Language Acquisition</vt:lpstr>
      <vt:lpstr>Chomskyan Linguistic Theory </vt:lpstr>
      <vt:lpstr>Chomskyan Linguistic Theory</vt:lpstr>
      <vt:lpstr>Chomsky and The Nativists’ Evidence</vt:lpstr>
      <vt:lpstr>Recent Theories of Language Acquisition</vt:lpstr>
      <vt:lpstr>Theories of Language Acquisition</vt:lpstr>
      <vt:lpstr>Critical Period and Nicaraguan Sign Language </vt:lpstr>
      <vt:lpstr>Does Language Determine or Influence Thought?</vt:lpstr>
      <vt:lpstr>Language Influences Thinking</vt:lpstr>
      <vt:lpstr>Do Animals Exhibit Language?</vt:lpstr>
      <vt:lpstr>Primate Language Studies</vt:lpstr>
    </vt:vector>
  </TitlesOfParts>
  <Company>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and Language</dc:title>
  <dc:creator>A047790</dc:creator>
  <cp:lastModifiedBy>Bergman Lance</cp:lastModifiedBy>
  <cp:revision>125</cp:revision>
  <dcterms:created xsi:type="dcterms:W3CDTF">2011-01-14T14:40:50Z</dcterms:created>
  <dcterms:modified xsi:type="dcterms:W3CDTF">2020-01-21T15:34:06Z</dcterms:modified>
</cp:coreProperties>
</file>