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325" r:id="rId3"/>
    <p:sldId id="257" r:id="rId4"/>
    <p:sldId id="312" r:id="rId5"/>
    <p:sldId id="330" r:id="rId6"/>
    <p:sldId id="331" r:id="rId7"/>
    <p:sldId id="332" r:id="rId8"/>
    <p:sldId id="333" r:id="rId9"/>
    <p:sldId id="259" r:id="rId10"/>
    <p:sldId id="328" r:id="rId11"/>
    <p:sldId id="329" r:id="rId12"/>
    <p:sldId id="306" r:id="rId13"/>
    <p:sldId id="307" r:id="rId14"/>
    <p:sldId id="308" r:id="rId15"/>
    <p:sldId id="309" r:id="rId16"/>
    <p:sldId id="276" r:id="rId17"/>
    <p:sldId id="323" r:id="rId18"/>
    <p:sldId id="326"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99"/>
    <a:srgbClr val="FF3300"/>
    <a:srgbClr val="FFFF66"/>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9"/>
    <p:restoredTop sz="90952"/>
  </p:normalViewPr>
  <p:slideViewPr>
    <p:cSldViewPr>
      <p:cViewPr>
        <p:scale>
          <a:sx n="52" d="100"/>
          <a:sy n="52" d="100"/>
        </p:scale>
        <p:origin x="-324"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0.png"/><Relationship Id="rId4"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43DB8F4C-5725-4750-8020-81FB5CC69080}" type="datetimeFigureOut">
              <a:rPr lang="en-CA"/>
              <a:pPr/>
              <a:t>29/03/2019</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E577392-E785-4067-BDE4-713928AEF559}" type="slidenum">
              <a:rPr lang="en-CA"/>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731546E-D150-49C1-A804-B2292FFA710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210D08A0-1E3D-443E-BAF1-F0388D4C02CE}" type="slidenum">
              <a:rPr lang="en-US"/>
              <a:pPr/>
              <a:t>12</a:t>
            </a:fld>
            <a:endParaRPr lang="en-US"/>
          </a:p>
        </p:txBody>
      </p:sp>
      <p:sp>
        <p:nvSpPr>
          <p:cNvPr id="27650" name="Rectangle 2"/>
          <p:cNvSpPr>
            <a:spLocks noChangeArrowheads="1" noTextEdit="1"/>
          </p:cNvSpPr>
          <p:nvPr>
            <p:ph type="sldImg"/>
          </p:nvPr>
        </p:nvSpPr>
        <p:spPr>
          <a:solidFill>
            <a:srgbClr val="FFFFFF"/>
          </a:solidFill>
          <a:ln/>
        </p:spPr>
      </p:sp>
      <p:sp>
        <p:nvSpPr>
          <p:cNvPr id="27651"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Euclid proved this in the last proposition of the </a:t>
            </a:r>
            <a:r>
              <a:rPr lang="en-US" i="1" smtClean="0"/>
              <a:t>Elements</a:t>
            </a:r>
            <a:r>
              <a:rPr lang="en-US"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3CB4F425-AFEA-46D5-984D-CE4EF46359B6}" type="slidenum">
              <a:rPr lang="en-US"/>
              <a:pPr/>
              <a:t>13</a:t>
            </a:fld>
            <a:endParaRPr lang="en-US"/>
          </a:p>
        </p:txBody>
      </p:sp>
      <p:sp>
        <p:nvSpPr>
          <p:cNvPr id="29698" name="Rectangle 2"/>
          <p:cNvSpPr>
            <a:spLocks noChangeArrowheads="1" noTextEdit="1"/>
          </p:cNvSpPr>
          <p:nvPr>
            <p:ph type="sldImg"/>
          </p:nvPr>
        </p:nvSpPr>
        <p:spPr>
          <a:solidFill>
            <a:srgbClr val="FFFFFF"/>
          </a:solidFill>
          <a:ln/>
        </p:spPr>
      </p:sp>
      <p:sp>
        <p:nvSpPr>
          <p:cNvPr id="29699"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Euclid proved this in the last proposition of the </a:t>
            </a:r>
            <a:r>
              <a:rPr lang="en-US" i="1" smtClean="0"/>
              <a:t>Elements</a:t>
            </a:r>
            <a:r>
              <a:rPr lang="en-US"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36770D53-9451-48CC-B9E1-5DB7AF5BD68C}" type="slidenum">
              <a:rPr lang="en-US"/>
              <a:pPr/>
              <a:t>14</a:t>
            </a:fld>
            <a:endParaRPr lang="en-US"/>
          </a:p>
        </p:txBody>
      </p:sp>
      <p:sp>
        <p:nvSpPr>
          <p:cNvPr id="31746" name="Rectangle 2"/>
          <p:cNvSpPr>
            <a:spLocks noChangeArrowheads="1" noTextEdit="1"/>
          </p:cNvSpPr>
          <p:nvPr>
            <p:ph type="sldImg"/>
          </p:nvPr>
        </p:nvSpPr>
        <p:spPr>
          <a:solidFill>
            <a:srgbClr val="FFFFFF"/>
          </a:solidFill>
          <a:ln/>
        </p:spPr>
      </p:sp>
      <p:sp>
        <p:nvSpPr>
          <p:cNvPr id="31747"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Euclid proved this in the last proposition of the </a:t>
            </a:r>
            <a:r>
              <a:rPr lang="en-US" i="1" smtClean="0"/>
              <a:t>Elements</a:t>
            </a:r>
            <a:r>
              <a:rPr lang="en-US" smtClean="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BEEE4A43-0489-4DE3-B771-9AC3ECE13E48}" type="slidenum">
              <a:rPr lang="en-US"/>
              <a:pPr/>
              <a:t>15</a:t>
            </a:fld>
            <a:endParaRPr lang="en-US"/>
          </a:p>
        </p:txBody>
      </p:sp>
      <p:sp>
        <p:nvSpPr>
          <p:cNvPr id="33794" name="Rectangle 2"/>
          <p:cNvSpPr>
            <a:spLocks noChangeArrowheads="1" noTextEdit="1"/>
          </p:cNvSpPr>
          <p:nvPr>
            <p:ph type="sldImg"/>
          </p:nvPr>
        </p:nvSpPr>
        <p:spPr>
          <a:solidFill>
            <a:srgbClr val="FFFFFF"/>
          </a:solidFill>
          <a:ln/>
        </p:spPr>
      </p:sp>
      <p:sp>
        <p:nvSpPr>
          <p:cNvPr id="33795"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Euclid proved this in the last proposition of the </a:t>
            </a:r>
            <a:r>
              <a:rPr lang="en-US" i="1" smtClean="0"/>
              <a:t>Elements</a:t>
            </a:r>
            <a:r>
              <a:rPr lang="en-US"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779F2DDF-82CE-4F4B-8472-916501F5019B}" type="slidenum">
              <a:rPr lang="en-US"/>
              <a:pPr/>
              <a:t>16</a:t>
            </a:fld>
            <a:endParaRPr lang="en-US"/>
          </a:p>
        </p:txBody>
      </p:sp>
      <p:sp>
        <p:nvSpPr>
          <p:cNvPr id="35842" name="Rectangle 2"/>
          <p:cNvSpPr>
            <a:spLocks noChangeArrowheads="1" noTextEdit="1"/>
          </p:cNvSpPr>
          <p:nvPr>
            <p:ph type="sldImg"/>
          </p:nvPr>
        </p:nvSpPr>
        <p:spPr>
          <a:solidFill>
            <a:srgbClr val="FFFFFF"/>
          </a:solidFill>
          <a:ln/>
        </p:spPr>
      </p:sp>
      <p:sp>
        <p:nvSpPr>
          <p:cNvPr id="35843"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Euclid proved this in the last proposition of the </a:t>
            </a:r>
            <a:r>
              <a:rPr lang="en-US" i="1" smtClean="0"/>
              <a:t>Elements</a:t>
            </a:r>
            <a:r>
              <a:rPr lang="en-US" smtClean="0"/>
              <a: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1EAEE"/>
                </a:solidFill>
              </a:defRPr>
            </a:lvl1pPr>
          </a:lstStyle>
          <a:p>
            <a:endParaRPr lang="en-US"/>
          </a:p>
        </p:txBody>
      </p:sp>
      <p:sp>
        <p:nvSpPr>
          <p:cNvPr id="5" name="Footer Placeholder 18"/>
          <p:cNvSpPr>
            <a:spLocks noGrp="1"/>
          </p:cNvSpPr>
          <p:nvPr>
            <p:ph type="ftr" sz="quarter" idx="11"/>
          </p:nvPr>
        </p:nvSpPr>
        <p:spPr/>
        <p:txBody>
          <a:bodyPr/>
          <a:lstStyle>
            <a:lvl1pPr>
              <a:defRPr>
                <a:solidFill>
                  <a:srgbClr val="D1EAEE"/>
                </a:solidFill>
              </a:defRPr>
            </a:lvl1pPr>
          </a:lstStyle>
          <a:p>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1BBDDEC1-FD72-45F3-81A0-960B3229C56B}"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8B23E2EF-698A-49B5-9C8D-1A69E7A51F4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DDE2959D-E83C-4FCA-8AB2-A6B1DC687D3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1016AB65-447F-44A5-A22A-E8743515ADF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endParaRPr lang="en-US"/>
          </a:p>
        </p:txBody>
      </p:sp>
      <p:sp>
        <p:nvSpPr>
          <p:cNvPr id="5" name="Footer Placeholder 4"/>
          <p:cNvSpPr>
            <a:spLocks noGrp="1"/>
          </p:cNvSpPr>
          <p:nvPr>
            <p:ph type="ftr" sz="quarter" idx="11"/>
          </p:nvPr>
        </p:nvSpPr>
        <p:spPr/>
        <p:txBody>
          <a:bodyPr/>
          <a:lstStyle>
            <a:lvl1pPr>
              <a:defRPr>
                <a:solidFill>
                  <a:srgbClr val="D1EAEE"/>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9941D2E1-7861-4C13-B315-4941CE969B93}"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endParaRPr lang="en-US"/>
          </a:p>
        </p:txBody>
      </p:sp>
      <p:sp>
        <p:nvSpPr>
          <p:cNvPr id="6" name="Footer Placeholder 21"/>
          <p:cNvSpPr>
            <a:spLocks noGrp="1"/>
          </p:cNvSpPr>
          <p:nvPr>
            <p:ph type="ftr" sz="quarter" idx="11"/>
          </p:nvPr>
        </p:nvSpPr>
        <p:spPr/>
        <p:txBody>
          <a:bodyPr/>
          <a:lstStyle>
            <a:lvl1pPr>
              <a:defRPr/>
            </a:lvl1pPr>
          </a:lstStyle>
          <a:p>
            <a:endParaRPr lang="en-US"/>
          </a:p>
        </p:txBody>
      </p:sp>
      <p:sp>
        <p:nvSpPr>
          <p:cNvPr id="7" name="Slide Number Placeholder 17"/>
          <p:cNvSpPr>
            <a:spLocks noGrp="1"/>
          </p:cNvSpPr>
          <p:nvPr>
            <p:ph type="sldNum" sz="quarter" idx="12"/>
          </p:nvPr>
        </p:nvSpPr>
        <p:spPr/>
        <p:txBody>
          <a:bodyPr/>
          <a:lstStyle>
            <a:lvl1pPr>
              <a:defRPr/>
            </a:lvl1pPr>
          </a:lstStyle>
          <a:p>
            <a:fld id="{125BBC44-90A5-4991-95BC-E95265520A5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endParaRPr lang="en-US"/>
          </a:p>
        </p:txBody>
      </p:sp>
      <p:sp>
        <p:nvSpPr>
          <p:cNvPr id="8" name="Footer Placeholder 21"/>
          <p:cNvSpPr>
            <a:spLocks noGrp="1"/>
          </p:cNvSpPr>
          <p:nvPr>
            <p:ph type="ftr" sz="quarter" idx="11"/>
          </p:nvPr>
        </p:nvSpPr>
        <p:spPr/>
        <p:txBody>
          <a:bodyPr/>
          <a:lstStyle>
            <a:lvl1pPr>
              <a:defRPr/>
            </a:lvl1pPr>
          </a:lstStyle>
          <a:p>
            <a:endParaRPr lang="en-US"/>
          </a:p>
        </p:txBody>
      </p:sp>
      <p:sp>
        <p:nvSpPr>
          <p:cNvPr id="9" name="Slide Number Placeholder 17"/>
          <p:cNvSpPr>
            <a:spLocks noGrp="1"/>
          </p:cNvSpPr>
          <p:nvPr>
            <p:ph type="sldNum" sz="quarter" idx="12"/>
          </p:nvPr>
        </p:nvSpPr>
        <p:spPr/>
        <p:txBody>
          <a:bodyPr/>
          <a:lstStyle>
            <a:lvl1pPr>
              <a:defRPr/>
            </a:lvl1pPr>
          </a:lstStyle>
          <a:p>
            <a:fld id="{8657C27B-599F-4FA4-AB3C-49879919ECD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endParaRPr lang="en-US"/>
          </a:p>
        </p:txBody>
      </p:sp>
      <p:sp>
        <p:nvSpPr>
          <p:cNvPr id="4" name="Footer Placeholder 21"/>
          <p:cNvSpPr>
            <a:spLocks noGrp="1"/>
          </p:cNvSpPr>
          <p:nvPr>
            <p:ph type="ftr" sz="quarter" idx="11"/>
          </p:nvPr>
        </p:nvSpPr>
        <p:spPr/>
        <p:txBody>
          <a:bodyPr/>
          <a:lstStyle>
            <a:lvl1pPr>
              <a:defRPr/>
            </a:lvl1pPr>
          </a:lstStyle>
          <a:p>
            <a:endParaRPr lang="en-US"/>
          </a:p>
        </p:txBody>
      </p:sp>
      <p:sp>
        <p:nvSpPr>
          <p:cNvPr id="5" name="Slide Number Placeholder 17"/>
          <p:cNvSpPr>
            <a:spLocks noGrp="1"/>
          </p:cNvSpPr>
          <p:nvPr>
            <p:ph type="sldNum" sz="quarter" idx="12"/>
          </p:nvPr>
        </p:nvSpPr>
        <p:spPr/>
        <p:txBody>
          <a:bodyPr/>
          <a:lstStyle>
            <a:lvl1pPr>
              <a:defRPr/>
            </a:lvl1pPr>
          </a:lstStyle>
          <a:p>
            <a:fld id="{08EE8353-7C27-4398-A937-75FA0FAC939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endParaRPr lang="en-US"/>
          </a:p>
        </p:txBody>
      </p:sp>
      <p:sp>
        <p:nvSpPr>
          <p:cNvPr id="3" name="Footer Placeholder 21"/>
          <p:cNvSpPr>
            <a:spLocks noGrp="1"/>
          </p:cNvSpPr>
          <p:nvPr>
            <p:ph type="ftr" sz="quarter" idx="11"/>
          </p:nvPr>
        </p:nvSpPr>
        <p:spPr/>
        <p:txBody>
          <a:bodyPr/>
          <a:lstStyle>
            <a:lvl1pPr>
              <a:defRPr/>
            </a:lvl1pPr>
          </a:lstStyle>
          <a:p>
            <a:endParaRPr lang="en-US"/>
          </a:p>
        </p:txBody>
      </p:sp>
      <p:sp>
        <p:nvSpPr>
          <p:cNvPr id="4" name="Slide Number Placeholder 17"/>
          <p:cNvSpPr>
            <a:spLocks noGrp="1"/>
          </p:cNvSpPr>
          <p:nvPr>
            <p:ph type="sldNum" sz="quarter" idx="12"/>
          </p:nvPr>
        </p:nvSpPr>
        <p:spPr/>
        <p:txBody>
          <a:bodyPr/>
          <a:lstStyle>
            <a:lvl1pPr>
              <a:defRPr/>
            </a:lvl1pPr>
          </a:lstStyle>
          <a:p>
            <a:fld id="{BBC03795-F3BF-4E1D-83F0-72B9F0ECB37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endParaRPr lang="en-US"/>
          </a:p>
        </p:txBody>
      </p:sp>
      <p:sp>
        <p:nvSpPr>
          <p:cNvPr id="6" name="Footer Placeholder 21"/>
          <p:cNvSpPr>
            <a:spLocks noGrp="1"/>
          </p:cNvSpPr>
          <p:nvPr>
            <p:ph type="ftr" sz="quarter" idx="11"/>
          </p:nvPr>
        </p:nvSpPr>
        <p:spPr/>
        <p:txBody>
          <a:bodyPr/>
          <a:lstStyle>
            <a:lvl1pPr>
              <a:defRPr/>
            </a:lvl1pPr>
          </a:lstStyle>
          <a:p>
            <a:endParaRPr lang="en-US"/>
          </a:p>
        </p:txBody>
      </p:sp>
      <p:sp>
        <p:nvSpPr>
          <p:cNvPr id="7" name="Slide Number Placeholder 17"/>
          <p:cNvSpPr>
            <a:spLocks noGrp="1"/>
          </p:cNvSpPr>
          <p:nvPr>
            <p:ph type="sldNum" sz="quarter" idx="12"/>
          </p:nvPr>
        </p:nvSpPr>
        <p:spPr/>
        <p:txBody>
          <a:bodyPr/>
          <a:lstStyle>
            <a:lvl1pPr>
              <a:defRPr/>
            </a:lvl1pPr>
          </a:lstStyle>
          <a:p>
            <a:fld id="{FFE0F3F1-A090-4F2D-A1AF-925B5309082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3165475" y="1108075"/>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dist="38500" dir="7500041" sx="98500" sy="100079" kx="99984" algn="tl" rotWithShape="0">
              <a:srgbClr val="000000">
                <a:alpha val="25000"/>
              </a:srgbClr>
            </a:outerShdw>
          </a:effectLst>
        </p:spPr>
        <p:txBody>
          <a:bodyPr anchor="ctr"/>
          <a:lstStyle/>
          <a:p>
            <a:endParaRPr lang="en-CA"/>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anchor="ctr"/>
          <a:lstStyle/>
          <a:p>
            <a:pPr algn="ctr" eaLnBrk="1" hangingPunct="1"/>
            <a:endParaRPr lang="en-US">
              <a:solidFill>
                <a:srgbClr val="FFFFFF"/>
              </a:solidFill>
              <a:latin typeface="Constantia" pitchFamily="18" charset="0"/>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endParaRPr lang="en-US"/>
          </a:p>
        </p:txBody>
      </p:sp>
      <p:sp>
        <p:nvSpPr>
          <p:cNvPr id="10" name="Footer Placeholder 5"/>
          <p:cNvSpPr>
            <a:spLocks noGrp="1"/>
          </p:cNvSpPr>
          <p:nvPr>
            <p:ph type="ftr" sz="quarter" idx="11"/>
          </p:nvPr>
        </p:nvSpPr>
        <p:spPr/>
        <p:txBody>
          <a:bodyPr/>
          <a:lstStyle>
            <a:lvl1pPr>
              <a:defRPr/>
            </a:lvl1pPr>
          </a:lstStyle>
          <a:p>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68A46AAE-EFE5-4947-864F-3414CB65480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04800CAD-AB1C-48F8-B06A-B6A37C86B50A}" type="slidenum">
              <a:rPr lang="en-US"/>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711" r:id="rId1"/>
    <p:sldLayoutId id="2147483703" r:id="rId2"/>
    <p:sldLayoutId id="2147483712" r:id="rId3"/>
    <p:sldLayoutId id="2147483704" r:id="rId4"/>
    <p:sldLayoutId id="2147483705" r:id="rId5"/>
    <p:sldLayoutId id="2147483706" r:id="rId6"/>
    <p:sldLayoutId id="2147483707" r:id="rId7"/>
    <p:sldLayoutId id="2147483708" r:id="rId8"/>
    <p:sldLayoutId id="2147483713" r:id="rId9"/>
    <p:sldLayoutId id="2147483709" r:id="rId10"/>
    <p:sldLayoutId id="214748371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charset="0"/>
        </a:defRPr>
      </a:lvl2pPr>
      <a:lvl3pPr algn="l" rtl="0" eaLnBrk="0" fontAlgn="base" hangingPunct="0">
        <a:spcBef>
          <a:spcPct val="0"/>
        </a:spcBef>
        <a:spcAft>
          <a:spcPct val="0"/>
        </a:spcAft>
        <a:defRPr sz="5000">
          <a:solidFill>
            <a:schemeClr val="tx2"/>
          </a:solidFill>
          <a:latin typeface="Calibri" charset="0"/>
        </a:defRPr>
      </a:lvl3pPr>
      <a:lvl4pPr algn="l" rtl="0" eaLnBrk="0" fontAlgn="base" hangingPunct="0">
        <a:spcBef>
          <a:spcPct val="0"/>
        </a:spcBef>
        <a:spcAft>
          <a:spcPct val="0"/>
        </a:spcAft>
        <a:defRPr sz="5000">
          <a:solidFill>
            <a:schemeClr val="tx2"/>
          </a:solidFill>
          <a:latin typeface="Calibri" charset="0"/>
        </a:defRPr>
      </a:lvl4pPr>
      <a:lvl5pPr algn="l" rtl="0" eaLnBrk="0" fontAlgn="base" hangingPunct="0">
        <a:spcBef>
          <a:spcPct val="0"/>
        </a:spcBef>
        <a:spcAft>
          <a:spcPct val="0"/>
        </a:spcAft>
        <a:defRPr sz="5000">
          <a:solidFill>
            <a:schemeClr val="tx2"/>
          </a:solidFill>
          <a:latin typeface="Calibri" charset="0"/>
        </a:defRPr>
      </a:lvl5pPr>
      <a:lvl6pPr marL="457200" algn="l" rtl="0" fontAlgn="base">
        <a:spcBef>
          <a:spcPct val="0"/>
        </a:spcBef>
        <a:spcAft>
          <a:spcPct val="0"/>
        </a:spcAft>
        <a:defRPr sz="5000">
          <a:solidFill>
            <a:schemeClr val="tx2"/>
          </a:solidFill>
          <a:latin typeface="Calibri" charset="0"/>
        </a:defRPr>
      </a:lvl6pPr>
      <a:lvl7pPr marL="914400" algn="l" rtl="0" fontAlgn="base">
        <a:spcBef>
          <a:spcPct val="0"/>
        </a:spcBef>
        <a:spcAft>
          <a:spcPct val="0"/>
        </a:spcAft>
        <a:defRPr sz="5000">
          <a:solidFill>
            <a:schemeClr val="tx2"/>
          </a:solidFill>
          <a:latin typeface="Calibri" charset="0"/>
        </a:defRPr>
      </a:lvl7pPr>
      <a:lvl8pPr marL="1371600" algn="l" rtl="0" fontAlgn="base">
        <a:spcBef>
          <a:spcPct val="0"/>
        </a:spcBef>
        <a:spcAft>
          <a:spcPct val="0"/>
        </a:spcAft>
        <a:defRPr sz="5000">
          <a:solidFill>
            <a:schemeClr val="tx2"/>
          </a:solidFill>
          <a:latin typeface="Calibri" charset="0"/>
        </a:defRPr>
      </a:lvl8pPr>
      <a:lvl9pPr marL="1828800" algn="l" rtl="0" fontAlgn="base">
        <a:spcBef>
          <a:spcPct val="0"/>
        </a:spcBef>
        <a:spcAft>
          <a:spcPct val="0"/>
        </a:spcAft>
        <a:defRPr sz="5000">
          <a:solidFill>
            <a:schemeClr val="tx2"/>
          </a:solidFill>
          <a:latin typeface="Calibri"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5.xml"/><Relationship Id="rId7"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C36h00d7xGs&amp;list=PLW1zH15TmnByfL1TkOxJW-FuEcFvBH-x_&amp;index=10&amp;t=0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images.google.com/imgres?imgurl=http://th.physik.uni-frankfurt.de/~jr/gif/phys/euler.jpg&amp;imgrefurl=http://th.physik.uni-frankfurt.de/~jr/physlist.html&amp;h=600&amp;w=549&amp;sz=99&amp;hl=en&amp;start=15&amp;um=1&amp;tbnid=5hU1y81TnKWBKM:&amp;tbnh=135&amp;tbnw=124&amp;prev=/images%3Fq%3DEuler%26svnum%3D10%26um%3D1%26hl%3Den%26sa%3DN" TargetMode="External"/><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hyperlink" Target="http://images.google.com/imgres?imgurl=http://www.amt.canberra.edu.au/euler.jpg&amp;imgrefurl=http://www.amt.canberra.edu.au/euler.html&amp;h=259&amp;w=225&amp;sz=26&amp;hl=en&amp;start=9&amp;um=1&amp;tbnid=dzF6RJnLseImXM:&amp;tbnh=112&amp;tbnw=97&amp;prev=/images%3Fq%3DEuler%26svnum%3D10%26um%3D1%26hl%3Den%26sa%3DN" TargetMode="External"/><Relationship Id="rId5" Type="http://schemas.openxmlformats.org/officeDocument/2006/relationships/image" Target="../media/image14.jpeg"/><Relationship Id="rId10" Type="http://schemas.openxmlformats.org/officeDocument/2006/relationships/image" Target="../media/image17.png"/><Relationship Id="rId4" Type="http://schemas.openxmlformats.org/officeDocument/2006/relationships/hyperlink" Target="http://images.google.com/imgres?imgurl=http://www2.physics.umd.edu/~redish/Money/euler.jpg&amp;imgrefurl=http://www2.physics.umd.edu/~redish/Money/&amp;h=382&amp;w=397&amp;sz=65&amp;hl=en&amp;start=8&amp;um=1&amp;tbnid=ZoID2pXAdeiGcM:&amp;tbnh=119&amp;tbnw=124&amp;prev=/images%3Fq%3DEuler%26svnum%3D10%26um%3D1%26hl%3Den%26sa%3DN" TargetMode="External"/><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8888" y="838200"/>
            <a:ext cx="8702447" cy="1754326"/>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hangingPunct="1">
              <a:defRPr/>
            </a:pPr>
            <a:r>
              <a:rPr lang="en-US" sz="5400" b="1" cap="all" dirty="0">
                <a:ln w="0"/>
                <a:effectLst>
                  <a:reflection blurRad="12700" stA="50000" endPos="50000" dist="5000" dir="5400000" sy="-100000" rotWithShape="0"/>
                </a:effectLst>
                <a:latin typeface="Cooper Black" pitchFamily="18" charset="0"/>
              </a:rPr>
              <a:t>Platonic Solids</a:t>
            </a:r>
          </a:p>
          <a:p>
            <a:pPr algn="ctr" eaLnBrk="1" hangingPunct="1">
              <a:defRPr/>
            </a:pPr>
            <a:r>
              <a:rPr lang="en-US" sz="5400" b="1" cap="all" dirty="0">
                <a:ln w="0"/>
                <a:effectLst>
                  <a:reflection blurRad="12700" stA="50000" endPos="50000" dist="5000" dir="5400000" sy="-100000" rotWithShape="0"/>
                </a:effectLst>
                <a:latin typeface="Cooper Black" pitchFamily="18" charset="0"/>
              </a:rPr>
              <a:t>Regular </a:t>
            </a:r>
            <a:r>
              <a:rPr lang="en-US" sz="5400" b="1" cap="all" dirty="0" err="1">
                <a:ln w="0"/>
                <a:effectLst>
                  <a:reflection blurRad="12700" stA="50000" endPos="50000" dist="5000" dir="5400000" sy="-100000" rotWithShape="0"/>
                </a:effectLst>
                <a:latin typeface="Cooper Black" pitchFamily="18" charset="0"/>
              </a:rPr>
              <a:t>Polyhedra</a:t>
            </a:r>
            <a:endParaRPr lang="en-US" sz="5400" b="1" cap="all" dirty="0">
              <a:ln w="0"/>
              <a:effectLst>
                <a:reflection blurRad="12700" stA="50000" endPos="50000" dist="5000" dir="5400000" sy="-100000" rotWithShape="0"/>
              </a:effectLst>
              <a:latin typeface="Cooper Black" pitchFamily="18" charset="0"/>
            </a:endParaRPr>
          </a:p>
        </p:txBody>
      </p:sp>
      <p:sp>
        <p:nvSpPr>
          <p:cNvPr id="8" name="Cube 7"/>
          <p:cNvSpPr/>
          <p:nvPr/>
        </p:nvSpPr>
        <p:spPr bwMode="auto">
          <a:xfrm>
            <a:off x="2895600" y="4038600"/>
            <a:ext cx="1216152" cy="1216152"/>
          </a:xfrm>
          <a:prstGeom prst="cube">
            <a:avLst/>
          </a:prstGeom>
          <a:solidFill>
            <a:schemeClr val="accent1"/>
          </a:solidFill>
          <a:ln w="9525" cap="flat" cmpd="sng" algn="ctr">
            <a:solidFill>
              <a:schemeClr val="tx1"/>
            </a:solidFill>
            <a:prstDash val="solid"/>
            <a:round/>
            <a:headEnd type="none" w="med" len="med"/>
            <a:tailEnd type="none" w="med" len="med"/>
          </a:ln>
          <a:effectLst>
            <a:glow rad="228600">
              <a:schemeClr val="accent4">
                <a:satMod val="175000"/>
                <a:alpha val="40000"/>
              </a:schemeClr>
            </a:glow>
          </a:effectLst>
        </p:spPr>
        <p:txBody>
          <a:bodyPr wrap="none"/>
          <a:lstStyle/>
          <a:p>
            <a:pPr eaLnBrk="1" hangingPunct="1"/>
            <a:endParaRPr lang="en-US"/>
          </a:p>
        </p:txBody>
      </p:sp>
      <p:sp>
        <p:nvSpPr>
          <p:cNvPr id="15365" name="Isosceles Triangle 8"/>
          <p:cNvSpPr>
            <a:spLocks noChangeArrowheads="1"/>
          </p:cNvSpPr>
          <p:nvPr/>
        </p:nvSpPr>
        <p:spPr bwMode="auto">
          <a:xfrm>
            <a:off x="5715000" y="4114800"/>
            <a:ext cx="1060450" cy="914400"/>
          </a:xfrm>
          <a:prstGeom prst="triangle">
            <a:avLst>
              <a:gd name="adj" fmla="val 50000"/>
            </a:avLst>
          </a:prstGeom>
          <a:solidFill>
            <a:schemeClr val="accent1"/>
          </a:solidFill>
          <a:ln w="9525">
            <a:solidFill>
              <a:schemeClr val="tx1"/>
            </a:solidFill>
            <a:round/>
            <a:headEnd/>
            <a:tailEnd/>
          </a:ln>
        </p:spPr>
        <p:txBody>
          <a:bodyPr wrap="none"/>
          <a:lstStyle/>
          <a:p>
            <a:pPr eaLnBrk="1" hangingPunct="1"/>
            <a:endParaRPr lang="en-C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304800"/>
            <a:ext cx="7772400" cy="1752600"/>
          </a:xfrm>
          <a:prstGeom prst="rect">
            <a:avLst/>
          </a:prstGeom>
        </p:spPr>
        <p:txBody>
          <a:bodyPr/>
          <a:lstStyle/>
          <a:p>
            <a:pPr algn="ctr">
              <a:defRPr/>
            </a:pPr>
            <a:r>
              <a:rPr lang="en-US" sz="4400" u="sng" kern="0" dirty="0">
                <a:latin typeface="Cooper Black" pitchFamily="18" charset="0"/>
                <a:ea typeface="+mj-ea"/>
                <a:cs typeface="+mj-cs"/>
              </a:rPr>
              <a:t>Relationship Between Polygons and </a:t>
            </a:r>
            <a:r>
              <a:rPr lang="en-US" sz="4400" u="sng" kern="0" dirty="0" err="1">
                <a:latin typeface="Cooper Black" pitchFamily="18" charset="0"/>
                <a:ea typeface="+mj-ea"/>
                <a:cs typeface="+mj-cs"/>
              </a:rPr>
              <a:t>Polyhedra</a:t>
            </a:r>
            <a:endParaRPr lang="en-US" sz="4400" u="sng" kern="0" dirty="0">
              <a:latin typeface="Cooper Black" pitchFamily="18" charset="0"/>
              <a:ea typeface="+mj-ea"/>
              <a:cs typeface="+mj-cs"/>
            </a:endParaRPr>
          </a:p>
        </p:txBody>
      </p:sp>
      <p:sp>
        <p:nvSpPr>
          <p:cNvPr id="3" name="Rectangle 3" descr="Rectangle: Click to edit Master text styles&#10;Second level&#10;Third level&#10;Fourth level&#10;Fifth level"/>
          <p:cNvSpPr txBox="1">
            <a:spLocks noChangeArrowheads="1"/>
          </p:cNvSpPr>
          <p:nvPr/>
        </p:nvSpPr>
        <p:spPr bwMode="auto">
          <a:xfrm>
            <a:off x="533400" y="1905000"/>
            <a:ext cx="8610600" cy="4495800"/>
          </a:xfrm>
          <a:prstGeom prst="rect">
            <a:avLst/>
          </a:prstGeom>
          <a:noFill/>
          <a:ln w="9525">
            <a:noFill/>
            <a:miter lim="800000"/>
            <a:headEnd/>
            <a:tailEnd/>
          </a:ln>
        </p:spPr>
        <p:txBody>
          <a:bodyPr/>
          <a:lstStyle/>
          <a:p>
            <a:pPr marL="342900" indent="-342900">
              <a:spcBef>
                <a:spcPct val="20000"/>
              </a:spcBef>
              <a:buFont typeface="Wingdings" pitchFamily="2" charset="2"/>
              <a:buNone/>
            </a:pPr>
            <a:r>
              <a:rPr lang="en-US" sz="2800">
                <a:latin typeface="Modern No. 20" pitchFamily="18" charset="0"/>
              </a:rPr>
              <a:t>A polyhedron and polygon share some of the same qualities. A regular polyhedron’s face is the shape of a regular polygon. </a:t>
            </a:r>
          </a:p>
          <a:p>
            <a:pPr marL="342900" indent="-342900">
              <a:spcBef>
                <a:spcPct val="20000"/>
              </a:spcBef>
              <a:buFont typeface="Wingdings" pitchFamily="2" charset="2"/>
              <a:buNone/>
            </a:pPr>
            <a:r>
              <a:rPr lang="en-US" sz="2800">
                <a:latin typeface="Modern No. 20" pitchFamily="18" charset="0"/>
              </a:rPr>
              <a:t>	  </a:t>
            </a:r>
          </a:p>
          <a:p>
            <a:pPr marL="342900" indent="-342900">
              <a:spcBef>
                <a:spcPct val="20000"/>
              </a:spcBef>
              <a:buFont typeface="Wingdings" pitchFamily="2" charset="2"/>
              <a:buNone/>
            </a:pPr>
            <a:r>
              <a:rPr lang="en-US" sz="2800">
                <a:latin typeface="Modern No. 20" pitchFamily="18" charset="0"/>
              </a:rPr>
              <a:t>For example: A tetrahedron has a face that is an equilateral triangle. This means that every face that makes the tetrahedron is an equilateral triangle. Around all the vertices and every edge is the same equilateral triangle.</a:t>
            </a:r>
          </a:p>
          <a:p>
            <a:pPr marL="342900" indent="-342900">
              <a:spcBef>
                <a:spcPct val="20000"/>
              </a:spcBef>
              <a:buFont typeface="Wingdings" pitchFamily="2" charset="2"/>
              <a:buNone/>
            </a:pPr>
            <a:endParaRPr lang="en-US" sz="2800">
              <a:solidFill>
                <a:srgbClr val="3333CC"/>
              </a:solidFill>
              <a:latin typeface="Modern No. 20" pitchFamily="18" charset="0"/>
            </a:endParaRPr>
          </a:p>
          <a:p>
            <a:pPr marL="342900" indent="-342900">
              <a:spcBef>
                <a:spcPct val="20000"/>
              </a:spcBef>
              <a:buFont typeface="Wingdings" pitchFamily="2" charset="2"/>
              <a:buNone/>
            </a:pPr>
            <a:endParaRPr lang="en-US" sz="3200">
              <a:solidFill>
                <a:srgbClr val="3333CC"/>
              </a:solidFill>
              <a:latin typeface="Modern No. 20"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304800"/>
            <a:ext cx="7772400" cy="1143000"/>
          </a:xfrm>
          <a:prstGeom prst="rect">
            <a:avLst/>
          </a:prstGeom>
        </p:spPr>
        <p:txBody>
          <a:bodyPr/>
          <a:lstStyle/>
          <a:p>
            <a:pPr algn="ctr">
              <a:defRPr/>
            </a:pPr>
            <a:r>
              <a:rPr lang="en-US" sz="4400" u="sng" kern="0" dirty="0">
                <a:latin typeface="Cooper Black" charset="0"/>
                <a:ea typeface="Cooper Black" charset="0"/>
                <a:cs typeface="Cooper Black" charset="0"/>
              </a:rPr>
              <a:t>Relationship Between Polygons and Polyhedrons</a:t>
            </a:r>
          </a:p>
        </p:txBody>
      </p:sp>
      <p:sp>
        <p:nvSpPr>
          <p:cNvPr id="3" name="Rectangle 3" descr="Rectangle: Click to edit Master text styles&#10;Second level&#10;Third level&#10;Fourth level&#10;Fifth level"/>
          <p:cNvSpPr txBox="1">
            <a:spLocks noChangeArrowheads="1"/>
          </p:cNvSpPr>
          <p:nvPr/>
        </p:nvSpPr>
        <p:spPr bwMode="auto">
          <a:xfrm>
            <a:off x="304800" y="1905000"/>
            <a:ext cx="8305800" cy="4114800"/>
          </a:xfrm>
          <a:prstGeom prst="rect">
            <a:avLst/>
          </a:prstGeom>
          <a:noFill/>
          <a:ln w="9525">
            <a:noFill/>
            <a:miter lim="800000"/>
            <a:headEnd/>
            <a:tailEnd/>
          </a:ln>
        </p:spPr>
        <p:txBody>
          <a:bodyPr/>
          <a:lstStyle/>
          <a:p>
            <a:pPr marL="342900" indent="-342900">
              <a:spcBef>
                <a:spcPct val="20000"/>
              </a:spcBef>
              <a:buFont typeface="Wingdings" pitchFamily="2" charset="2"/>
              <a:buNone/>
            </a:pPr>
            <a:r>
              <a:rPr lang="en-US" sz="2800">
                <a:latin typeface="Modern No. 20" pitchFamily="18" charset="0"/>
              </a:rPr>
              <a:t>A polyhedron is made of a net which is basically like a layout plan. It is flat and made of all the faces that you will see on the polyhedron. </a:t>
            </a:r>
          </a:p>
          <a:p>
            <a:pPr marL="342900" indent="-342900">
              <a:spcBef>
                <a:spcPct val="20000"/>
              </a:spcBef>
              <a:buFont typeface="Wingdings" pitchFamily="2" charset="2"/>
              <a:buNone/>
            </a:pPr>
            <a:r>
              <a:rPr lang="en-US" sz="2800">
                <a:latin typeface="Modern No. 20" pitchFamily="18" charset="0"/>
              </a:rPr>
              <a:t>	</a:t>
            </a:r>
          </a:p>
          <a:p>
            <a:pPr marL="342900" indent="-342900">
              <a:spcBef>
                <a:spcPct val="20000"/>
              </a:spcBef>
              <a:buFont typeface="Wingdings" pitchFamily="2" charset="2"/>
              <a:buNone/>
            </a:pPr>
            <a:r>
              <a:rPr lang="en-US" sz="2800">
                <a:latin typeface="Modern No. 20" pitchFamily="18" charset="0"/>
              </a:rPr>
              <a:t>For example: A cube has six faces all of them are squares. When you open the cube up and lay it out flat you see all of the six squares that make up the cube.</a:t>
            </a:r>
          </a:p>
          <a:p>
            <a:pPr marL="342900" indent="-342900">
              <a:spcBef>
                <a:spcPct val="20000"/>
              </a:spcBef>
              <a:buFont typeface="Wingdings" pitchFamily="2" charset="2"/>
              <a:buNone/>
            </a:pPr>
            <a:endParaRPr lang="en-US" sz="2800">
              <a:solidFill>
                <a:srgbClr val="3333CC"/>
              </a:solidFill>
              <a:latin typeface="Modern No. 20" pitchFamily="18" charset="0"/>
            </a:endParaRPr>
          </a:p>
          <a:p>
            <a:pPr marL="342900" indent="-342900">
              <a:spcBef>
                <a:spcPct val="20000"/>
              </a:spcBef>
              <a:buFont typeface="Wingdings" pitchFamily="2" charset="2"/>
              <a:buNone/>
            </a:pP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685800" y="600075"/>
            <a:ext cx="7772400" cy="771525"/>
          </a:xfrm>
          <a:ln>
            <a:solidFill>
              <a:schemeClr val="tx1"/>
            </a:solidFill>
          </a:ln>
        </p:spPr>
        <p:txBody>
          <a:bodyPr>
            <a:normAutofit fontScale="90000"/>
          </a:bodyPr>
          <a:lstStyle/>
          <a:p>
            <a:pPr eaLnBrk="1" fontAlgn="auto" hangingPunct="1">
              <a:spcAft>
                <a:spcPts val="0"/>
              </a:spcAft>
              <a:defRPr/>
            </a:pPr>
            <a:r>
              <a:rPr lang="en-US" b="1" smtClean="0">
                <a:solidFill>
                  <a:schemeClr val="bg1"/>
                </a:solidFill>
              </a:rPr>
              <a:t>Platonic Solids</a:t>
            </a:r>
          </a:p>
        </p:txBody>
      </p:sp>
      <p:sp>
        <p:nvSpPr>
          <p:cNvPr id="58371" name="Rectangle 1027"/>
          <p:cNvSpPr>
            <a:spLocks noGrp="1" noChangeArrowheads="1"/>
          </p:cNvSpPr>
          <p:nvPr>
            <p:ph sz="half" idx="1"/>
          </p:nvPr>
        </p:nvSpPr>
        <p:spPr>
          <a:xfrm>
            <a:off x="685800" y="2355850"/>
            <a:ext cx="3810000" cy="3740150"/>
          </a:xfrm>
        </p:spPr>
        <p:txBody>
          <a:bodyPr>
            <a:normAutofit/>
          </a:bodyPr>
          <a:lstStyle/>
          <a:p>
            <a:pPr eaLnBrk="1" hangingPunct="1">
              <a:buFontTx/>
              <a:buNone/>
            </a:pPr>
            <a:endParaRPr lang="en-US" sz="1200" b="1" smtClean="0">
              <a:effectLst>
                <a:outerShdw blurRad="38100" dist="38100" dir="2700000" algn="tl">
                  <a:srgbClr val="FFFFFF"/>
                </a:outerShdw>
              </a:effectLst>
            </a:endParaRPr>
          </a:p>
          <a:p>
            <a:pPr eaLnBrk="1" hangingPunct="1">
              <a:buFont typeface="Wingdings" pitchFamily="2" charset="2"/>
              <a:buNone/>
            </a:pPr>
            <a:r>
              <a:rPr lang="en-US" sz="2400" smtClean="0"/>
              <a:t>	</a:t>
            </a:r>
          </a:p>
          <a:p>
            <a:pPr eaLnBrk="1" hangingPunct="1">
              <a:buFontTx/>
              <a:buNone/>
            </a:pPr>
            <a:endParaRPr lang="en-US" sz="2400" smtClean="0"/>
          </a:p>
        </p:txBody>
      </p:sp>
      <p:sp>
        <p:nvSpPr>
          <p:cNvPr id="26628" name="Rectangle 1028"/>
          <p:cNvSpPr>
            <a:spLocks noGrp="1" noChangeArrowheads="1"/>
          </p:cNvSpPr>
          <p:nvPr>
            <p:ph sz="half" idx="2"/>
          </p:nvPr>
        </p:nvSpPr>
        <p:spPr>
          <a:xfrm>
            <a:off x="4648200" y="2355850"/>
            <a:ext cx="3810000" cy="3740150"/>
          </a:xfrm>
        </p:spPr>
        <p:txBody>
          <a:bodyPr/>
          <a:lstStyle/>
          <a:p>
            <a:pPr eaLnBrk="1" hangingPunct="1">
              <a:buFontTx/>
              <a:buNone/>
            </a:pPr>
            <a:endParaRPr lang="en-US" sz="3000" smtClean="0"/>
          </a:p>
          <a:p>
            <a:pPr eaLnBrk="1" hangingPunct="1">
              <a:buFont typeface="Wingdings" pitchFamily="2" charset="2"/>
              <a:buNone/>
            </a:pPr>
            <a:r>
              <a:rPr lang="en-US" b="1" smtClean="0">
                <a:solidFill>
                  <a:schemeClr val="bg1"/>
                </a:solidFill>
              </a:rPr>
              <a:t>Tetrahedron</a:t>
            </a:r>
          </a:p>
          <a:p>
            <a:pPr eaLnBrk="1" hangingPunct="1">
              <a:buFont typeface="Wingdings" pitchFamily="2" charset="2"/>
              <a:buNone/>
            </a:pPr>
            <a:endParaRPr lang="en-US" smtClean="0"/>
          </a:p>
          <a:p>
            <a:pPr eaLnBrk="1" hangingPunct="1">
              <a:buFont typeface="Wingdings" pitchFamily="2" charset="2"/>
              <a:buNone/>
            </a:pPr>
            <a:r>
              <a:rPr lang="en-US" smtClean="0"/>
              <a:t>	</a:t>
            </a:r>
          </a:p>
          <a:p>
            <a:pPr eaLnBrk="1" hangingPunct="1">
              <a:buFont typeface="Wingdings" pitchFamily="2" charset="2"/>
              <a:buChar char="§"/>
            </a:pPr>
            <a:endParaRPr lang="en-US" b="1" smtClean="0"/>
          </a:p>
          <a:p>
            <a:pPr eaLnBrk="1" hangingPunct="1">
              <a:buFont typeface="Wingdings" pitchFamily="2" charset="2"/>
              <a:buChar char="§"/>
            </a:pPr>
            <a:endParaRPr lang="en-US" smtClean="0"/>
          </a:p>
        </p:txBody>
      </p:sp>
      <p:sp>
        <p:nvSpPr>
          <p:cNvPr id="26629" name="Text Box 1030"/>
          <p:cNvSpPr txBox="1">
            <a:spLocks noChangeArrowheads="1"/>
          </p:cNvSpPr>
          <p:nvPr/>
        </p:nvSpPr>
        <p:spPr bwMode="auto">
          <a:xfrm>
            <a:off x="533400" y="1676400"/>
            <a:ext cx="8077200" cy="457200"/>
          </a:xfrm>
          <a:prstGeom prst="rect">
            <a:avLst/>
          </a:prstGeom>
          <a:noFill/>
          <a:ln w="9525">
            <a:noFill/>
            <a:miter lim="800000"/>
            <a:headEnd/>
            <a:tailEnd/>
          </a:ln>
        </p:spPr>
        <p:txBody>
          <a:bodyPr>
            <a:spAutoFit/>
          </a:bodyPr>
          <a:lstStyle/>
          <a:p>
            <a:pPr eaLnBrk="1" hangingPunct="1">
              <a:spcBef>
                <a:spcPct val="50000"/>
              </a:spcBef>
            </a:pPr>
            <a:endParaRPr lang="en-CA"/>
          </a:p>
        </p:txBody>
      </p:sp>
      <p:graphicFrame>
        <p:nvGraphicFramePr>
          <p:cNvPr id="26630" name="Object 1032"/>
          <p:cNvGraphicFramePr>
            <a:graphicFrameLocks noChangeAspect="1"/>
          </p:cNvGraphicFramePr>
          <p:nvPr/>
        </p:nvGraphicFramePr>
        <p:xfrm>
          <a:off x="6781800" y="2438400"/>
          <a:ext cx="1573213" cy="1676400"/>
        </p:xfrm>
        <a:graphic>
          <a:graphicData uri="http://schemas.openxmlformats.org/presentationml/2006/ole">
            <p:oleObj spid="_x0000_s26630" name="Bitmap Image" r:id="rId4" imgW="1162212" imgH="1238423" progId="Paint.Picture">
              <p:embed/>
            </p:oleObj>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685800" y="600075"/>
            <a:ext cx="7772400" cy="771525"/>
          </a:xfrm>
          <a:ln>
            <a:solidFill>
              <a:schemeClr val="tx1"/>
            </a:solidFill>
          </a:ln>
        </p:spPr>
        <p:txBody>
          <a:bodyPr>
            <a:normAutofit fontScale="90000"/>
          </a:bodyPr>
          <a:lstStyle/>
          <a:p>
            <a:pPr eaLnBrk="1" fontAlgn="auto" hangingPunct="1">
              <a:spcAft>
                <a:spcPts val="0"/>
              </a:spcAft>
              <a:defRPr/>
            </a:pPr>
            <a:r>
              <a:rPr lang="en-US" b="1" smtClean="0">
                <a:solidFill>
                  <a:schemeClr val="bg1"/>
                </a:solidFill>
              </a:rPr>
              <a:t>Platonic Solids</a:t>
            </a:r>
          </a:p>
        </p:txBody>
      </p:sp>
      <p:sp>
        <p:nvSpPr>
          <p:cNvPr id="60419" name="Rectangle 1027"/>
          <p:cNvSpPr>
            <a:spLocks noGrp="1" noChangeArrowheads="1"/>
          </p:cNvSpPr>
          <p:nvPr>
            <p:ph sz="half" idx="1"/>
          </p:nvPr>
        </p:nvSpPr>
        <p:spPr>
          <a:xfrm>
            <a:off x="685800" y="2355850"/>
            <a:ext cx="3810000" cy="3740150"/>
          </a:xfrm>
        </p:spPr>
        <p:txBody>
          <a:bodyPr>
            <a:normAutofit/>
          </a:bodyPr>
          <a:lstStyle/>
          <a:p>
            <a:pPr eaLnBrk="1" hangingPunct="1">
              <a:buFontTx/>
              <a:buNone/>
            </a:pPr>
            <a:endParaRPr lang="en-US" sz="1200" b="1" smtClean="0">
              <a:effectLst>
                <a:outerShdw blurRad="38100" dist="38100" dir="2700000" algn="tl">
                  <a:srgbClr val="FFFFFF"/>
                </a:outerShdw>
              </a:effectLst>
            </a:endParaRPr>
          </a:p>
          <a:p>
            <a:pPr eaLnBrk="1" hangingPunct="1">
              <a:buFont typeface="Wingdings" pitchFamily="2" charset="2"/>
              <a:buNone/>
            </a:pPr>
            <a:endParaRPr lang="en-US" sz="2400" smtClean="0"/>
          </a:p>
          <a:p>
            <a:pPr eaLnBrk="1" hangingPunct="1">
              <a:buFont typeface="Wingdings" pitchFamily="2" charset="2"/>
              <a:buNone/>
            </a:pPr>
            <a:r>
              <a:rPr lang="en-US" sz="2400" smtClean="0"/>
              <a:t>	</a:t>
            </a:r>
          </a:p>
          <a:p>
            <a:pPr lvl="3" eaLnBrk="1" hangingPunct="1">
              <a:buFont typeface="Wingdings" pitchFamily="2" charset="2"/>
              <a:buChar char="§"/>
            </a:pPr>
            <a:endParaRPr lang="en-US" sz="1600" smtClean="0"/>
          </a:p>
          <a:p>
            <a:pPr lvl="3" eaLnBrk="1" hangingPunct="1">
              <a:buFont typeface="Wingdings" pitchFamily="2" charset="2"/>
              <a:buNone/>
            </a:pPr>
            <a:r>
              <a:rPr lang="en-US" sz="1600" smtClean="0"/>
              <a:t>	  </a:t>
            </a:r>
            <a:r>
              <a:rPr lang="en-US" sz="2800" b="1" smtClean="0">
                <a:solidFill>
                  <a:schemeClr val="bg1"/>
                </a:solidFill>
              </a:rPr>
              <a:t>Octahedron</a:t>
            </a:r>
          </a:p>
          <a:p>
            <a:pPr eaLnBrk="1" hangingPunct="1">
              <a:buFont typeface="Wingdings" pitchFamily="2" charset="2"/>
              <a:buChar char="§"/>
            </a:pPr>
            <a:endParaRPr lang="en-US" sz="2400" smtClean="0"/>
          </a:p>
          <a:p>
            <a:pPr eaLnBrk="1" hangingPunct="1">
              <a:buFont typeface="Wingdings" pitchFamily="2" charset="2"/>
              <a:buNone/>
            </a:pPr>
            <a:endParaRPr lang="en-US" b="1" smtClean="0"/>
          </a:p>
          <a:p>
            <a:pPr eaLnBrk="1" hangingPunct="1">
              <a:buFont typeface="Wingdings" pitchFamily="2" charset="2"/>
              <a:buChar char="§"/>
            </a:pPr>
            <a:endParaRPr lang="en-US" sz="2400" smtClean="0"/>
          </a:p>
          <a:p>
            <a:pPr eaLnBrk="1" hangingPunct="1">
              <a:buFontTx/>
              <a:buNone/>
            </a:pPr>
            <a:endParaRPr lang="en-US" sz="2400" smtClean="0"/>
          </a:p>
        </p:txBody>
      </p:sp>
      <p:sp>
        <p:nvSpPr>
          <p:cNvPr id="28676" name="Rectangle 1028"/>
          <p:cNvSpPr>
            <a:spLocks noGrp="1" noChangeArrowheads="1"/>
          </p:cNvSpPr>
          <p:nvPr>
            <p:ph sz="half" idx="2"/>
          </p:nvPr>
        </p:nvSpPr>
        <p:spPr>
          <a:xfrm>
            <a:off x="4648200" y="2355850"/>
            <a:ext cx="3810000" cy="3740150"/>
          </a:xfrm>
        </p:spPr>
        <p:txBody>
          <a:bodyPr/>
          <a:lstStyle/>
          <a:p>
            <a:pPr eaLnBrk="1" hangingPunct="1">
              <a:buFontTx/>
              <a:buNone/>
            </a:pPr>
            <a:endParaRPr lang="en-US" sz="3000" smtClean="0"/>
          </a:p>
          <a:p>
            <a:pPr eaLnBrk="1" hangingPunct="1">
              <a:buFont typeface="Wingdings" pitchFamily="2" charset="2"/>
              <a:buNone/>
            </a:pPr>
            <a:r>
              <a:rPr lang="en-US" b="1" smtClean="0">
                <a:solidFill>
                  <a:schemeClr val="bg1"/>
                </a:solidFill>
              </a:rPr>
              <a:t>Tetrahedron</a:t>
            </a:r>
          </a:p>
          <a:p>
            <a:pPr eaLnBrk="1" hangingPunct="1">
              <a:buFont typeface="Wingdings" pitchFamily="2" charset="2"/>
              <a:buNone/>
            </a:pPr>
            <a:endParaRPr lang="en-US" smtClean="0"/>
          </a:p>
          <a:p>
            <a:pPr eaLnBrk="1" hangingPunct="1">
              <a:buFont typeface="Wingdings" pitchFamily="2" charset="2"/>
              <a:buNone/>
            </a:pPr>
            <a:r>
              <a:rPr lang="en-US" smtClean="0"/>
              <a:t>	</a:t>
            </a:r>
          </a:p>
          <a:p>
            <a:pPr eaLnBrk="1" hangingPunct="1">
              <a:buFont typeface="Wingdings" pitchFamily="2" charset="2"/>
              <a:buNone/>
            </a:pPr>
            <a:r>
              <a:rPr lang="en-US" smtClean="0"/>
              <a:t> </a:t>
            </a:r>
            <a:endParaRPr lang="en-US" b="1" smtClean="0"/>
          </a:p>
          <a:p>
            <a:pPr eaLnBrk="1" hangingPunct="1">
              <a:buFont typeface="Wingdings" pitchFamily="2" charset="2"/>
              <a:buChar char="§"/>
            </a:pPr>
            <a:endParaRPr lang="en-US" smtClean="0"/>
          </a:p>
        </p:txBody>
      </p:sp>
      <p:sp>
        <p:nvSpPr>
          <p:cNvPr id="28677" name="Text Box 1030"/>
          <p:cNvSpPr txBox="1">
            <a:spLocks noChangeArrowheads="1"/>
          </p:cNvSpPr>
          <p:nvPr/>
        </p:nvSpPr>
        <p:spPr bwMode="auto">
          <a:xfrm>
            <a:off x="533400" y="1676400"/>
            <a:ext cx="8077200" cy="457200"/>
          </a:xfrm>
          <a:prstGeom prst="rect">
            <a:avLst/>
          </a:prstGeom>
          <a:noFill/>
          <a:ln w="9525">
            <a:noFill/>
            <a:miter lim="800000"/>
            <a:headEnd/>
            <a:tailEnd/>
          </a:ln>
        </p:spPr>
        <p:txBody>
          <a:bodyPr>
            <a:spAutoFit/>
          </a:bodyPr>
          <a:lstStyle/>
          <a:p>
            <a:pPr eaLnBrk="1" hangingPunct="1">
              <a:spcBef>
                <a:spcPct val="50000"/>
              </a:spcBef>
            </a:pPr>
            <a:endParaRPr lang="en-CA"/>
          </a:p>
        </p:txBody>
      </p:sp>
      <p:sp>
        <p:nvSpPr>
          <p:cNvPr id="28678" name="Text Box 1031"/>
          <p:cNvSpPr txBox="1">
            <a:spLocks noChangeArrowheads="1"/>
          </p:cNvSpPr>
          <p:nvPr/>
        </p:nvSpPr>
        <p:spPr bwMode="auto">
          <a:xfrm>
            <a:off x="381000" y="1447800"/>
            <a:ext cx="8229600" cy="457200"/>
          </a:xfrm>
          <a:prstGeom prst="rect">
            <a:avLst/>
          </a:prstGeom>
          <a:noFill/>
          <a:ln w="9525">
            <a:noFill/>
            <a:miter lim="800000"/>
            <a:headEnd/>
            <a:tailEnd/>
          </a:ln>
        </p:spPr>
        <p:txBody>
          <a:bodyPr>
            <a:spAutoFit/>
          </a:bodyPr>
          <a:lstStyle/>
          <a:p>
            <a:pPr eaLnBrk="1" hangingPunct="1">
              <a:spcBef>
                <a:spcPct val="50000"/>
              </a:spcBef>
            </a:pPr>
            <a:endParaRPr lang="en-CA"/>
          </a:p>
        </p:txBody>
      </p:sp>
      <p:graphicFrame>
        <p:nvGraphicFramePr>
          <p:cNvPr id="28679" name="Object 1032"/>
          <p:cNvGraphicFramePr>
            <a:graphicFrameLocks noChangeAspect="1"/>
          </p:cNvGraphicFramePr>
          <p:nvPr/>
        </p:nvGraphicFramePr>
        <p:xfrm>
          <a:off x="6781800" y="2438400"/>
          <a:ext cx="1573213" cy="1676400"/>
        </p:xfrm>
        <a:graphic>
          <a:graphicData uri="http://schemas.openxmlformats.org/presentationml/2006/ole">
            <p:oleObj spid="_x0000_s28679" name="Bitmap Image" r:id="rId4" imgW="1162212" imgH="1238423" progId="Paint.Picture">
              <p:embed/>
            </p:oleObj>
          </a:graphicData>
        </a:graphic>
      </p:graphicFrame>
      <p:graphicFrame>
        <p:nvGraphicFramePr>
          <p:cNvPr id="28680" name="Object 1033"/>
          <p:cNvGraphicFramePr>
            <a:graphicFrameLocks noChangeAspect="1"/>
          </p:cNvGraphicFramePr>
          <p:nvPr/>
        </p:nvGraphicFramePr>
        <p:xfrm>
          <a:off x="381000" y="3436938"/>
          <a:ext cx="1600200" cy="1577975"/>
        </p:xfrm>
        <a:graphic>
          <a:graphicData uri="http://schemas.openxmlformats.org/presentationml/2006/ole">
            <p:oleObj spid="_x0000_s28680" name="Bitmap Image" r:id="rId5" imgW="1343212" imgH="1324160" progId="Paint.Picture">
              <p:embed/>
            </p:oleObj>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685800" y="600075"/>
            <a:ext cx="7772400" cy="771525"/>
          </a:xfrm>
          <a:ln>
            <a:solidFill>
              <a:schemeClr val="tx1"/>
            </a:solidFill>
          </a:ln>
        </p:spPr>
        <p:txBody>
          <a:bodyPr>
            <a:normAutofit fontScale="90000"/>
          </a:bodyPr>
          <a:lstStyle/>
          <a:p>
            <a:pPr eaLnBrk="1" fontAlgn="auto" hangingPunct="1">
              <a:spcAft>
                <a:spcPts val="0"/>
              </a:spcAft>
              <a:defRPr/>
            </a:pPr>
            <a:r>
              <a:rPr lang="en-US" b="1" smtClean="0">
                <a:solidFill>
                  <a:schemeClr val="bg1"/>
                </a:solidFill>
              </a:rPr>
              <a:t>Platonic Solids</a:t>
            </a:r>
          </a:p>
        </p:txBody>
      </p:sp>
      <p:sp>
        <p:nvSpPr>
          <p:cNvPr id="62467" name="Rectangle 1027"/>
          <p:cNvSpPr>
            <a:spLocks noGrp="1" noChangeArrowheads="1"/>
          </p:cNvSpPr>
          <p:nvPr>
            <p:ph sz="half" idx="1"/>
          </p:nvPr>
        </p:nvSpPr>
        <p:spPr>
          <a:xfrm>
            <a:off x="685800" y="2355850"/>
            <a:ext cx="3810000" cy="3740150"/>
          </a:xfrm>
        </p:spPr>
        <p:txBody>
          <a:bodyPr>
            <a:normAutofit/>
          </a:bodyPr>
          <a:lstStyle/>
          <a:p>
            <a:pPr eaLnBrk="1" hangingPunct="1">
              <a:buFontTx/>
              <a:buNone/>
            </a:pPr>
            <a:endParaRPr lang="en-US" sz="1200" b="1" smtClean="0">
              <a:effectLst>
                <a:outerShdw blurRad="38100" dist="38100" dir="2700000" algn="tl">
                  <a:srgbClr val="FFFFFF"/>
                </a:outerShdw>
              </a:effectLst>
            </a:endParaRPr>
          </a:p>
          <a:p>
            <a:pPr eaLnBrk="1" hangingPunct="1">
              <a:buFont typeface="Wingdings" pitchFamily="2" charset="2"/>
              <a:buNone/>
            </a:pPr>
            <a:r>
              <a:rPr lang="en-US" sz="2400" smtClean="0"/>
              <a:t>	</a:t>
            </a:r>
          </a:p>
          <a:p>
            <a:pPr eaLnBrk="1" hangingPunct="1">
              <a:buFont typeface="Wingdings" pitchFamily="2" charset="2"/>
              <a:buChar char="§"/>
            </a:pPr>
            <a:endParaRPr lang="en-US" sz="2400" smtClean="0"/>
          </a:p>
          <a:p>
            <a:pPr lvl="3" eaLnBrk="1" hangingPunct="1">
              <a:buFont typeface="Wingdings" pitchFamily="2" charset="2"/>
              <a:buChar char="§"/>
            </a:pPr>
            <a:endParaRPr lang="en-US" sz="1600" smtClean="0"/>
          </a:p>
          <a:p>
            <a:pPr lvl="3" eaLnBrk="1" hangingPunct="1">
              <a:buFont typeface="Wingdings" pitchFamily="2" charset="2"/>
              <a:buNone/>
            </a:pPr>
            <a:r>
              <a:rPr lang="en-US" sz="1600" smtClean="0"/>
              <a:t>	  </a:t>
            </a:r>
            <a:r>
              <a:rPr lang="en-US" sz="2800" b="1" smtClean="0">
                <a:solidFill>
                  <a:schemeClr val="bg1"/>
                </a:solidFill>
              </a:rPr>
              <a:t>Octahedron</a:t>
            </a:r>
          </a:p>
          <a:p>
            <a:pPr eaLnBrk="1" hangingPunct="1">
              <a:buFont typeface="Wingdings" pitchFamily="2" charset="2"/>
              <a:buChar char="§"/>
            </a:pPr>
            <a:endParaRPr lang="en-US" sz="2400" smtClean="0"/>
          </a:p>
          <a:p>
            <a:pPr eaLnBrk="1" hangingPunct="1">
              <a:buFont typeface="Wingdings" pitchFamily="2" charset="2"/>
              <a:buNone/>
            </a:pPr>
            <a:endParaRPr lang="en-US" b="1" smtClean="0"/>
          </a:p>
          <a:p>
            <a:pPr eaLnBrk="1" hangingPunct="1">
              <a:buFont typeface="Wingdings" pitchFamily="2" charset="2"/>
              <a:buNone/>
            </a:pPr>
            <a:endParaRPr lang="en-US" b="1" smtClean="0">
              <a:solidFill>
                <a:schemeClr val="bg1"/>
              </a:solidFill>
            </a:endParaRPr>
          </a:p>
          <a:p>
            <a:pPr eaLnBrk="1" hangingPunct="1">
              <a:buFont typeface="Wingdings" pitchFamily="2" charset="2"/>
              <a:buChar char="§"/>
            </a:pPr>
            <a:endParaRPr lang="en-US" sz="2400" smtClean="0"/>
          </a:p>
          <a:p>
            <a:pPr eaLnBrk="1" hangingPunct="1">
              <a:buFontTx/>
              <a:buNone/>
            </a:pPr>
            <a:endParaRPr lang="en-US" sz="2400" smtClean="0"/>
          </a:p>
        </p:txBody>
      </p:sp>
      <p:sp>
        <p:nvSpPr>
          <p:cNvPr id="30724" name="Rectangle 1028"/>
          <p:cNvSpPr>
            <a:spLocks noGrp="1" noChangeArrowheads="1"/>
          </p:cNvSpPr>
          <p:nvPr>
            <p:ph sz="half" idx="2"/>
          </p:nvPr>
        </p:nvSpPr>
        <p:spPr>
          <a:xfrm>
            <a:off x="4648200" y="2355850"/>
            <a:ext cx="3810000" cy="3740150"/>
          </a:xfrm>
        </p:spPr>
        <p:txBody>
          <a:bodyPr/>
          <a:lstStyle/>
          <a:p>
            <a:pPr eaLnBrk="1" hangingPunct="1">
              <a:buFontTx/>
              <a:buNone/>
            </a:pPr>
            <a:endParaRPr lang="en-US" sz="3000" smtClean="0"/>
          </a:p>
          <a:p>
            <a:pPr eaLnBrk="1" hangingPunct="1">
              <a:buFont typeface="Wingdings" pitchFamily="2" charset="2"/>
              <a:buNone/>
            </a:pPr>
            <a:r>
              <a:rPr lang="en-US" b="1" smtClean="0">
                <a:solidFill>
                  <a:schemeClr val="bg1"/>
                </a:solidFill>
              </a:rPr>
              <a:t>Tetrahedron</a:t>
            </a:r>
          </a:p>
          <a:p>
            <a:pPr eaLnBrk="1" hangingPunct="1">
              <a:buFont typeface="Wingdings" pitchFamily="2" charset="2"/>
              <a:buNone/>
            </a:pPr>
            <a:endParaRPr lang="en-US" smtClean="0"/>
          </a:p>
          <a:p>
            <a:pPr eaLnBrk="1" hangingPunct="1">
              <a:buFont typeface="Wingdings" pitchFamily="2" charset="2"/>
              <a:buNone/>
            </a:pPr>
            <a:r>
              <a:rPr lang="en-US" smtClean="0"/>
              <a:t>	</a:t>
            </a:r>
          </a:p>
          <a:p>
            <a:pPr eaLnBrk="1" hangingPunct="1">
              <a:buFont typeface="Wingdings" pitchFamily="2" charset="2"/>
              <a:buNone/>
            </a:pPr>
            <a:r>
              <a:rPr lang="en-US" smtClean="0"/>
              <a:t> </a:t>
            </a:r>
            <a:r>
              <a:rPr lang="en-US" b="1" smtClean="0">
                <a:solidFill>
                  <a:schemeClr val="bg1"/>
                </a:solidFill>
              </a:rPr>
              <a:t>Icosahedron</a:t>
            </a:r>
          </a:p>
          <a:p>
            <a:pPr eaLnBrk="1" hangingPunct="1">
              <a:buFont typeface="Wingdings" pitchFamily="2" charset="2"/>
              <a:buChar char="§"/>
            </a:pPr>
            <a:endParaRPr lang="en-US" b="1" smtClean="0"/>
          </a:p>
          <a:p>
            <a:pPr eaLnBrk="1" hangingPunct="1">
              <a:buFont typeface="Wingdings" pitchFamily="2" charset="2"/>
              <a:buChar char="§"/>
            </a:pPr>
            <a:endParaRPr lang="en-US" smtClean="0"/>
          </a:p>
        </p:txBody>
      </p:sp>
      <p:sp>
        <p:nvSpPr>
          <p:cNvPr id="62471" name="Text Box 1031"/>
          <p:cNvSpPr txBox="1">
            <a:spLocks noChangeArrowheads="1"/>
          </p:cNvSpPr>
          <p:nvPr/>
        </p:nvSpPr>
        <p:spPr bwMode="auto">
          <a:xfrm>
            <a:off x="381000" y="1447800"/>
            <a:ext cx="8229600" cy="1023938"/>
          </a:xfrm>
          <a:prstGeom prst="rect">
            <a:avLst/>
          </a:prstGeom>
          <a:noFill/>
          <a:ln w="9525">
            <a:noFill/>
            <a:miter lim="800000"/>
            <a:headEnd/>
            <a:tailEnd/>
          </a:ln>
          <a:effectLst/>
        </p:spPr>
        <p:txBody>
          <a:bodyPr>
            <a:spAutoFit/>
          </a:bodyPr>
          <a:lstStyle/>
          <a:p>
            <a:pPr algn="ctr" eaLnBrk="1" hangingPunct="1">
              <a:lnSpc>
                <a:spcPct val="90000"/>
              </a:lnSpc>
              <a:spcBef>
                <a:spcPct val="20000"/>
              </a:spcBef>
              <a:buClr>
                <a:schemeClr val="accent1"/>
              </a:buClr>
            </a:pPr>
            <a:endParaRPr lang="en-US" sz="2800" b="1">
              <a:solidFill>
                <a:schemeClr val="bg1"/>
              </a:solidFill>
              <a:effectLst>
                <a:outerShdw blurRad="38100" dist="38100" dir="2700000" algn="tl">
                  <a:srgbClr val="DBF5F9"/>
                </a:outerShdw>
              </a:effectLst>
              <a:latin typeface="Garamond" pitchFamily="18" charset="0"/>
            </a:endParaRPr>
          </a:p>
          <a:p>
            <a:pPr eaLnBrk="1" hangingPunct="1">
              <a:spcBef>
                <a:spcPct val="50000"/>
              </a:spcBef>
            </a:pPr>
            <a:endParaRPr lang="en-US"/>
          </a:p>
        </p:txBody>
      </p:sp>
      <p:graphicFrame>
        <p:nvGraphicFramePr>
          <p:cNvPr id="30726" name="Object 1024"/>
          <p:cNvGraphicFramePr>
            <a:graphicFrameLocks noChangeAspect="1"/>
          </p:cNvGraphicFramePr>
          <p:nvPr/>
        </p:nvGraphicFramePr>
        <p:xfrm>
          <a:off x="6781800" y="2438400"/>
          <a:ext cx="1573213" cy="1676400"/>
        </p:xfrm>
        <a:graphic>
          <a:graphicData uri="http://schemas.openxmlformats.org/presentationml/2006/ole">
            <p:oleObj spid="_x0000_s30726" name="Bitmap Image" r:id="rId4" imgW="1162212" imgH="1238423" progId="Paint.Picture">
              <p:embed/>
            </p:oleObj>
          </a:graphicData>
        </a:graphic>
      </p:graphicFrame>
      <p:graphicFrame>
        <p:nvGraphicFramePr>
          <p:cNvPr id="30727" name="Object 1025"/>
          <p:cNvGraphicFramePr>
            <a:graphicFrameLocks noChangeAspect="1"/>
          </p:cNvGraphicFramePr>
          <p:nvPr/>
        </p:nvGraphicFramePr>
        <p:xfrm>
          <a:off x="379413" y="3379788"/>
          <a:ext cx="1600200" cy="1577975"/>
        </p:xfrm>
        <a:graphic>
          <a:graphicData uri="http://schemas.openxmlformats.org/presentationml/2006/ole">
            <p:oleObj spid="_x0000_s30727" name="Bitmap Image" r:id="rId5" imgW="1343212" imgH="1324160" progId="Paint.Picture">
              <p:embed/>
            </p:oleObj>
          </a:graphicData>
        </a:graphic>
      </p:graphicFrame>
      <p:graphicFrame>
        <p:nvGraphicFramePr>
          <p:cNvPr id="30728" name="Object 1026"/>
          <p:cNvGraphicFramePr>
            <a:graphicFrameLocks noChangeAspect="1"/>
          </p:cNvGraphicFramePr>
          <p:nvPr/>
        </p:nvGraphicFramePr>
        <p:xfrm>
          <a:off x="6781800" y="4648200"/>
          <a:ext cx="1676400" cy="1652588"/>
        </p:xfrm>
        <a:graphic>
          <a:graphicData uri="http://schemas.openxmlformats.org/presentationml/2006/ole">
            <p:oleObj spid="_x0000_s30728" name="Bitmap Image" r:id="rId6" imgW="1333333" imgH="1314286" progId="Paint.Picture">
              <p:embed/>
            </p:oleObj>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685800" y="600075"/>
            <a:ext cx="7772400" cy="771525"/>
          </a:xfrm>
          <a:ln>
            <a:solidFill>
              <a:schemeClr val="tx1"/>
            </a:solidFill>
          </a:ln>
        </p:spPr>
        <p:txBody>
          <a:bodyPr>
            <a:normAutofit fontScale="90000"/>
          </a:bodyPr>
          <a:lstStyle/>
          <a:p>
            <a:pPr eaLnBrk="1" fontAlgn="auto" hangingPunct="1">
              <a:spcAft>
                <a:spcPts val="0"/>
              </a:spcAft>
              <a:defRPr/>
            </a:pPr>
            <a:r>
              <a:rPr lang="en-US" b="1" smtClean="0">
                <a:solidFill>
                  <a:schemeClr val="bg1"/>
                </a:solidFill>
              </a:rPr>
              <a:t>Platonic Solids</a:t>
            </a:r>
          </a:p>
        </p:txBody>
      </p:sp>
      <p:sp>
        <p:nvSpPr>
          <p:cNvPr id="64515" name="Rectangle 1027"/>
          <p:cNvSpPr>
            <a:spLocks noGrp="1" noChangeArrowheads="1"/>
          </p:cNvSpPr>
          <p:nvPr>
            <p:ph sz="half" idx="1"/>
          </p:nvPr>
        </p:nvSpPr>
        <p:spPr>
          <a:xfrm>
            <a:off x="685800" y="2355850"/>
            <a:ext cx="3810000" cy="3740150"/>
          </a:xfrm>
        </p:spPr>
        <p:txBody>
          <a:bodyPr>
            <a:normAutofit/>
          </a:bodyPr>
          <a:lstStyle/>
          <a:p>
            <a:pPr eaLnBrk="1" hangingPunct="1">
              <a:buFontTx/>
              <a:buNone/>
            </a:pPr>
            <a:endParaRPr lang="en-US" sz="1200" b="1" smtClean="0">
              <a:effectLst>
                <a:outerShdw blurRad="38100" dist="38100" dir="2700000" algn="tl">
                  <a:srgbClr val="FFFFFF"/>
                </a:outerShdw>
              </a:effectLst>
            </a:endParaRPr>
          </a:p>
          <a:p>
            <a:pPr eaLnBrk="1" hangingPunct="1">
              <a:buFont typeface="Wingdings" pitchFamily="2" charset="2"/>
              <a:buNone/>
            </a:pPr>
            <a:r>
              <a:rPr lang="en-US" sz="2400" smtClean="0"/>
              <a:t>	    </a:t>
            </a:r>
            <a:r>
              <a:rPr lang="en-US" b="1" smtClean="0">
                <a:solidFill>
                  <a:schemeClr val="bg1"/>
                </a:solidFill>
              </a:rPr>
              <a:t>Cube</a:t>
            </a:r>
            <a:r>
              <a:rPr lang="en-US" sz="2400" smtClean="0"/>
              <a:t> 	</a:t>
            </a:r>
          </a:p>
          <a:p>
            <a:pPr eaLnBrk="1" hangingPunct="1">
              <a:buFont typeface="Wingdings" pitchFamily="2" charset="2"/>
              <a:buChar char="§"/>
            </a:pPr>
            <a:endParaRPr lang="en-US" sz="2400" smtClean="0"/>
          </a:p>
          <a:p>
            <a:pPr lvl="3" eaLnBrk="1" hangingPunct="1">
              <a:buFont typeface="Wingdings" pitchFamily="2" charset="2"/>
              <a:buChar char="§"/>
            </a:pPr>
            <a:endParaRPr lang="en-US" sz="1600" smtClean="0"/>
          </a:p>
          <a:p>
            <a:pPr lvl="3" eaLnBrk="1" hangingPunct="1">
              <a:buFont typeface="Wingdings" pitchFamily="2" charset="2"/>
              <a:buNone/>
            </a:pPr>
            <a:r>
              <a:rPr lang="en-US" sz="1600" smtClean="0"/>
              <a:t>	  </a:t>
            </a:r>
            <a:r>
              <a:rPr lang="en-US" sz="2800" b="1" smtClean="0">
                <a:solidFill>
                  <a:schemeClr val="bg1"/>
                </a:solidFill>
              </a:rPr>
              <a:t>Octahedron</a:t>
            </a:r>
          </a:p>
          <a:p>
            <a:pPr eaLnBrk="1" hangingPunct="1">
              <a:buFont typeface="Wingdings" pitchFamily="2" charset="2"/>
              <a:buChar char="§"/>
            </a:pPr>
            <a:endParaRPr lang="en-US" sz="2400" smtClean="0"/>
          </a:p>
          <a:p>
            <a:pPr eaLnBrk="1" hangingPunct="1">
              <a:buFont typeface="Wingdings" pitchFamily="2" charset="2"/>
              <a:buNone/>
            </a:pPr>
            <a:endParaRPr lang="en-US" b="1" smtClean="0"/>
          </a:p>
          <a:p>
            <a:pPr eaLnBrk="1" hangingPunct="1">
              <a:buFont typeface="Wingdings" pitchFamily="2" charset="2"/>
              <a:buChar char="§"/>
            </a:pPr>
            <a:endParaRPr lang="en-US" sz="2400" smtClean="0"/>
          </a:p>
          <a:p>
            <a:pPr eaLnBrk="1" hangingPunct="1">
              <a:buFontTx/>
              <a:buNone/>
            </a:pPr>
            <a:endParaRPr lang="en-US" sz="2400" smtClean="0"/>
          </a:p>
        </p:txBody>
      </p:sp>
      <p:sp>
        <p:nvSpPr>
          <p:cNvPr id="32772" name="Rectangle 1028"/>
          <p:cNvSpPr>
            <a:spLocks noGrp="1" noChangeArrowheads="1"/>
          </p:cNvSpPr>
          <p:nvPr>
            <p:ph sz="half" idx="2"/>
          </p:nvPr>
        </p:nvSpPr>
        <p:spPr>
          <a:xfrm>
            <a:off x="4648200" y="2355850"/>
            <a:ext cx="3810000" cy="3740150"/>
          </a:xfrm>
        </p:spPr>
        <p:txBody>
          <a:bodyPr/>
          <a:lstStyle/>
          <a:p>
            <a:pPr eaLnBrk="1" hangingPunct="1">
              <a:buFontTx/>
              <a:buNone/>
            </a:pPr>
            <a:endParaRPr lang="en-US" sz="3000" smtClean="0"/>
          </a:p>
          <a:p>
            <a:pPr eaLnBrk="1" hangingPunct="1">
              <a:buFont typeface="Wingdings" pitchFamily="2" charset="2"/>
              <a:buNone/>
            </a:pPr>
            <a:r>
              <a:rPr lang="en-US" b="1" smtClean="0">
                <a:solidFill>
                  <a:schemeClr val="bg1"/>
                </a:solidFill>
              </a:rPr>
              <a:t>Tetrahedron</a:t>
            </a:r>
          </a:p>
          <a:p>
            <a:pPr eaLnBrk="1" hangingPunct="1">
              <a:buFont typeface="Wingdings" pitchFamily="2" charset="2"/>
              <a:buNone/>
            </a:pPr>
            <a:endParaRPr lang="en-US" smtClean="0"/>
          </a:p>
          <a:p>
            <a:pPr eaLnBrk="1" hangingPunct="1">
              <a:buFont typeface="Wingdings" pitchFamily="2" charset="2"/>
              <a:buNone/>
            </a:pPr>
            <a:r>
              <a:rPr lang="en-US" smtClean="0"/>
              <a:t>	</a:t>
            </a:r>
          </a:p>
          <a:p>
            <a:pPr eaLnBrk="1" hangingPunct="1">
              <a:buFont typeface="Wingdings" pitchFamily="2" charset="2"/>
              <a:buNone/>
            </a:pPr>
            <a:r>
              <a:rPr lang="en-US" smtClean="0"/>
              <a:t> </a:t>
            </a:r>
            <a:r>
              <a:rPr lang="en-US" b="1" smtClean="0">
                <a:solidFill>
                  <a:schemeClr val="bg1"/>
                </a:solidFill>
              </a:rPr>
              <a:t>Icosahedron</a:t>
            </a:r>
          </a:p>
          <a:p>
            <a:pPr eaLnBrk="1" hangingPunct="1">
              <a:buFont typeface="Wingdings" pitchFamily="2" charset="2"/>
              <a:buChar char="§"/>
            </a:pPr>
            <a:endParaRPr lang="en-US" b="1" smtClean="0"/>
          </a:p>
          <a:p>
            <a:pPr eaLnBrk="1" hangingPunct="1">
              <a:buFont typeface="Wingdings" pitchFamily="2" charset="2"/>
              <a:buChar char="§"/>
            </a:pPr>
            <a:endParaRPr lang="en-US" smtClean="0"/>
          </a:p>
        </p:txBody>
      </p:sp>
      <p:graphicFrame>
        <p:nvGraphicFramePr>
          <p:cNvPr id="32773" name="Object 1029"/>
          <p:cNvGraphicFramePr>
            <a:graphicFrameLocks noChangeAspect="1"/>
          </p:cNvGraphicFramePr>
          <p:nvPr/>
        </p:nvGraphicFramePr>
        <p:xfrm>
          <a:off x="2438400" y="2209800"/>
          <a:ext cx="1447800" cy="1346200"/>
        </p:xfrm>
        <a:graphic>
          <a:graphicData uri="http://schemas.openxmlformats.org/presentationml/2006/ole">
            <p:oleObj spid="_x0000_s32773" name="Bitmap Image" r:id="rId4" imgW="1362265" imgH="1267002" progId="Paint.Picture">
              <p:embed/>
            </p:oleObj>
          </a:graphicData>
        </a:graphic>
      </p:graphicFrame>
      <p:sp>
        <p:nvSpPr>
          <p:cNvPr id="32774" name="Text Box 1030"/>
          <p:cNvSpPr txBox="1">
            <a:spLocks noChangeArrowheads="1"/>
          </p:cNvSpPr>
          <p:nvPr/>
        </p:nvSpPr>
        <p:spPr bwMode="auto">
          <a:xfrm>
            <a:off x="533400" y="1676400"/>
            <a:ext cx="8077200" cy="457200"/>
          </a:xfrm>
          <a:prstGeom prst="rect">
            <a:avLst/>
          </a:prstGeom>
          <a:noFill/>
          <a:ln w="9525">
            <a:noFill/>
            <a:miter lim="800000"/>
            <a:headEnd/>
            <a:tailEnd/>
          </a:ln>
        </p:spPr>
        <p:txBody>
          <a:bodyPr>
            <a:spAutoFit/>
          </a:bodyPr>
          <a:lstStyle/>
          <a:p>
            <a:pPr eaLnBrk="1" hangingPunct="1">
              <a:spcBef>
                <a:spcPct val="50000"/>
              </a:spcBef>
            </a:pPr>
            <a:endParaRPr lang="en-CA"/>
          </a:p>
        </p:txBody>
      </p:sp>
      <p:sp>
        <p:nvSpPr>
          <p:cNvPr id="64519" name="Text Box 1031"/>
          <p:cNvSpPr txBox="1">
            <a:spLocks noChangeArrowheads="1"/>
          </p:cNvSpPr>
          <p:nvPr/>
        </p:nvSpPr>
        <p:spPr bwMode="auto">
          <a:xfrm>
            <a:off x="381000" y="1447800"/>
            <a:ext cx="8229600" cy="1023938"/>
          </a:xfrm>
          <a:prstGeom prst="rect">
            <a:avLst/>
          </a:prstGeom>
          <a:noFill/>
          <a:ln w="9525">
            <a:noFill/>
            <a:miter lim="800000"/>
            <a:headEnd/>
            <a:tailEnd/>
          </a:ln>
          <a:effectLst/>
        </p:spPr>
        <p:txBody>
          <a:bodyPr>
            <a:spAutoFit/>
          </a:bodyPr>
          <a:lstStyle/>
          <a:p>
            <a:pPr algn="ctr" eaLnBrk="1" hangingPunct="1">
              <a:lnSpc>
                <a:spcPct val="90000"/>
              </a:lnSpc>
              <a:spcBef>
                <a:spcPct val="20000"/>
              </a:spcBef>
              <a:buClr>
                <a:schemeClr val="accent1"/>
              </a:buClr>
            </a:pPr>
            <a:endParaRPr lang="en-US" sz="2800" b="1">
              <a:solidFill>
                <a:schemeClr val="bg1"/>
              </a:solidFill>
              <a:effectLst>
                <a:outerShdw blurRad="38100" dist="38100" dir="2700000" algn="tl">
                  <a:srgbClr val="DBF5F9"/>
                </a:outerShdw>
              </a:effectLst>
              <a:latin typeface="Garamond" pitchFamily="18" charset="0"/>
            </a:endParaRPr>
          </a:p>
          <a:p>
            <a:pPr eaLnBrk="1" hangingPunct="1">
              <a:spcBef>
                <a:spcPct val="50000"/>
              </a:spcBef>
            </a:pPr>
            <a:endParaRPr lang="en-US"/>
          </a:p>
        </p:txBody>
      </p:sp>
      <p:graphicFrame>
        <p:nvGraphicFramePr>
          <p:cNvPr id="32776" name="Object 1032"/>
          <p:cNvGraphicFramePr>
            <a:graphicFrameLocks noChangeAspect="1"/>
          </p:cNvGraphicFramePr>
          <p:nvPr/>
        </p:nvGraphicFramePr>
        <p:xfrm>
          <a:off x="6781800" y="2438400"/>
          <a:ext cx="1573213" cy="1676400"/>
        </p:xfrm>
        <a:graphic>
          <a:graphicData uri="http://schemas.openxmlformats.org/presentationml/2006/ole">
            <p:oleObj spid="_x0000_s32776" name="Bitmap Image" r:id="rId5" imgW="1162212" imgH="1238423" progId="Paint.Picture">
              <p:embed/>
            </p:oleObj>
          </a:graphicData>
        </a:graphic>
      </p:graphicFrame>
      <p:graphicFrame>
        <p:nvGraphicFramePr>
          <p:cNvPr id="32777" name="Object 1033"/>
          <p:cNvGraphicFramePr>
            <a:graphicFrameLocks noChangeAspect="1"/>
          </p:cNvGraphicFramePr>
          <p:nvPr/>
        </p:nvGraphicFramePr>
        <p:xfrm>
          <a:off x="347663" y="3325813"/>
          <a:ext cx="1600200" cy="1577975"/>
        </p:xfrm>
        <a:graphic>
          <a:graphicData uri="http://schemas.openxmlformats.org/presentationml/2006/ole">
            <p:oleObj spid="_x0000_s32777" name="Bitmap Image" r:id="rId6" imgW="1343212" imgH="1324160" progId="Paint.Picture">
              <p:embed/>
            </p:oleObj>
          </a:graphicData>
        </a:graphic>
      </p:graphicFrame>
      <p:graphicFrame>
        <p:nvGraphicFramePr>
          <p:cNvPr id="32778" name="Object 1034"/>
          <p:cNvGraphicFramePr>
            <a:graphicFrameLocks noChangeAspect="1"/>
          </p:cNvGraphicFramePr>
          <p:nvPr/>
        </p:nvGraphicFramePr>
        <p:xfrm>
          <a:off x="6781800" y="4648200"/>
          <a:ext cx="1676400" cy="1652588"/>
        </p:xfrm>
        <a:graphic>
          <a:graphicData uri="http://schemas.openxmlformats.org/presentationml/2006/ole">
            <p:oleObj spid="_x0000_s32778" name="Bitmap Image" r:id="rId7" imgW="1333333" imgH="1314286" progId="Paint.Picture">
              <p:embed/>
            </p:oleObj>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600075"/>
            <a:ext cx="7772400" cy="771525"/>
          </a:xfrm>
          <a:ln>
            <a:solidFill>
              <a:schemeClr val="tx1"/>
            </a:solidFill>
          </a:ln>
        </p:spPr>
        <p:txBody>
          <a:bodyPr>
            <a:normAutofit fontScale="90000"/>
          </a:bodyPr>
          <a:lstStyle/>
          <a:p>
            <a:pPr eaLnBrk="1" fontAlgn="auto" hangingPunct="1">
              <a:spcAft>
                <a:spcPts val="0"/>
              </a:spcAft>
              <a:defRPr/>
            </a:pPr>
            <a:r>
              <a:rPr lang="en-US" b="1" smtClean="0">
                <a:solidFill>
                  <a:schemeClr val="bg1"/>
                </a:solidFill>
              </a:rPr>
              <a:t>Platonic Solids</a:t>
            </a:r>
          </a:p>
        </p:txBody>
      </p:sp>
      <p:sp>
        <p:nvSpPr>
          <p:cNvPr id="22531" name="Rectangle 3"/>
          <p:cNvSpPr>
            <a:spLocks noGrp="1" noChangeArrowheads="1"/>
          </p:cNvSpPr>
          <p:nvPr>
            <p:ph sz="half" idx="1"/>
          </p:nvPr>
        </p:nvSpPr>
        <p:spPr>
          <a:xfrm>
            <a:off x="304800" y="2355850"/>
            <a:ext cx="4191000" cy="3740150"/>
          </a:xfrm>
        </p:spPr>
        <p:txBody>
          <a:bodyPr>
            <a:normAutofit/>
          </a:bodyPr>
          <a:lstStyle/>
          <a:p>
            <a:pPr eaLnBrk="1" hangingPunct="1">
              <a:buFontTx/>
              <a:buNone/>
            </a:pPr>
            <a:endParaRPr lang="en-US" sz="1200" b="1" smtClean="0">
              <a:effectLst>
                <a:outerShdw blurRad="38100" dist="38100" dir="2700000" algn="tl">
                  <a:srgbClr val="FFFFFF"/>
                </a:outerShdw>
              </a:effectLst>
            </a:endParaRPr>
          </a:p>
          <a:p>
            <a:pPr eaLnBrk="1" hangingPunct="1">
              <a:buFont typeface="Wingdings" pitchFamily="2" charset="2"/>
              <a:buNone/>
            </a:pPr>
            <a:r>
              <a:rPr lang="en-US" sz="2400" smtClean="0"/>
              <a:t>	    </a:t>
            </a:r>
            <a:r>
              <a:rPr lang="en-US" b="1" smtClean="0">
                <a:solidFill>
                  <a:schemeClr val="bg1"/>
                </a:solidFill>
              </a:rPr>
              <a:t>Hexahedron</a:t>
            </a:r>
            <a:r>
              <a:rPr lang="en-US" sz="2400" smtClean="0"/>
              <a:t> 	</a:t>
            </a:r>
          </a:p>
          <a:p>
            <a:pPr eaLnBrk="1" hangingPunct="1">
              <a:buFont typeface="Wingdings" pitchFamily="2" charset="2"/>
              <a:buChar char="§"/>
            </a:pPr>
            <a:endParaRPr lang="en-US" sz="2400" smtClean="0"/>
          </a:p>
          <a:p>
            <a:pPr lvl="3" eaLnBrk="1" hangingPunct="1">
              <a:buFont typeface="Wingdings" pitchFamily="2" charset="2"/>
              <a:buChar char="§"/>
            </a:pPr>
            <a:endParaRPr lang="en-US" sz="1600" smtClean="0"/>
          </a:p>
          <a:p>
            <a:pPr lvl="3" eaLnBrk="1" hangingPunct="1">
              <a:buFont typeface="Wingdings" pitchFamily="2" charset="2"/>
              <a:buNone/>
            </a:pPr>
            <a:r>
              <a:rPr lang="en-US" sz="1600" smtClean="0"/>
              <a:t>	  </a:t>
            </a:r>
            <a:r>
              <a:rPr lang="en-US" sz="2800" b="1" smtClean="0">
                <a:solidFill>
                  <a:schemeClr val="bg1"/>
                </a:solidFill>
              </a:rPr>
              <a:t>Octahedron</a:t>
            </a:r>
          </a:p>
          <a:p>
            <a:pPr eaLnBrk="1" hangingPunct="1">
              <a:buFont typeface="Wingdings" pitchFamily="2" charset="2"/>
              <a:buChar char="§"/>
            </a:pPr>
            <a:endParaRPr lang="en-US" sz="2400" smtClean="0"/>
          </a:p>
          <a:p>
            <a:pPr eaLnBrk="1" hangingPunct="1">
              <a:buFont typeface="Wingdings" pitchFamily="2" charset="2"/>
              <a:buNone/>
            </a:pPr>
            <a:endParaRPr lang="en-US" b="1" smtClean="0"/>
          </a:p>
          <a:p>
            <a:pPr eaLnBrk="1" hangingPunct="1">
              <a:buFont typeface="Wingdings" pitchFamily="2" charset="2"/>
              <a:buNone/>
            </a:pPr>
            <a:r>
              <a:rPr lang="en-US" b="1" smtClean="0">
                <a:solidFill>
                  <a:schemeClr val="bg1"/>
                </a:solidFill>
              </a:rPr>
              <a:t>Dodecahedron</a:t>
            </a:r>
          </a:p>
          <a:p>
            <a:pPr eaLnBrk="1" hangingPunct="1">
              <a:buFont typeface="Wingdings" pitchFamily="2" charset="2"/>
              <a:buChar char="§"/>
            </a:pPr>
            <a:endParaRPr lang="en-US" sz="2400" smtClean="0"/>
          </a:p>
          <a:p>
            <a:pPr eaLnBrk="1" hangingPunct="1">
              <a:buFontTx/>
              <a:buNone/>
            </a:pPr>
            <a:endParaRPr lang="en-US" sz="2400" smtClean="0"/>
          </a:p>
        </p:txBody>
      </p:sp>
      <p:sp>
        <p:nvSpPr>
          <p:cNvPr id="34820" name="Rectangle 4"/>
          <p:cNvSpPr>
            <a:spLocks noGrp="1" noChangeArrowheads="1"/>
          </p:cNvSpPr>
          <p:nvPr>
            <p:ph sz="half" idx="2"/>
          </p:nvPr>
        </p:nvSpPr>
        <p:spPr>
          <a:xfrm>
            <a:off x="4648200" y="2355850"/>
            <a:ext cx="3810000" cy="3740150"/>
          </a:xfrm>
        </p:spPr>
        <p:txBody>
          <a:bodyPr/>
          <a:lstStyle/>
          <a:p>
            <a:pPr eaLnBrk="1" hangingPunct="1">
              <a:buFontTx/>
              <a:buNone/>
            </a:pPr>
            <a:endParaRPr lang="en-US" sz="3000" smtClean="0"/>
          </a:p>
          <a:p>
            <a:pPr eaLnBrk="1" hangingPunct="1">
              <a:buFont typeface="Wingdings" pitchFamily="2" charset="2"/>
              <a:buNone/>
            </a:pPr>
            <a:r>
              <a:rPr lang="en-US" b="1" smtClean="0">
                <a:solidFill>
                  <a:schemeClr val="bg1"/>
                </a:solidFill>
              </a:rPr>
              <a:t>Tetrahedron</a:t>
            </a:r>
          </a:p>
          <a:p>
            <a:pPr eaLnBrk="1" hangingPunct="1">
              <a:buFont typeface="Wingdings" pitchFamily="2" charset="2"/>
              <a:buNone/>
            </a:pPr>
            <a:endParaRPr lang="en-US" smtClean="0"/>
          </a:p>
          <a:p>
            <a:pPr eaLnBrk="1" hangingPunct="1">
              <a:buFont typeface="Wingdings" pitchFamily="2" charset="2"/>
              <a:buNone/>
            </a:pPr>
            <a:r>
              <a:rPr lang="en-US" smtClean="0"/>
              <a:t>	</a:t>
            </a:r>
          </a:p>
          <a:p>
            <a:pPr eaLnBrk="1" hangingPunct="1">
              <a:buFont typeface="Wingdings" pitchFamily="2" charset="2"/>
              <a:buNone/>
            </a:pPr>
            <a:r>
              <a:rPr lang="en-US" smtClean="0"/>
              <a:t> </a:t>
            </a:r>
            <a:r>
              <a:rPr lang="en-US" b="1" smtClean="0">
                <a:solidFill>
                  <a:schemeClr val="bg1"/>
                </a:solidFill>
              </a:rPr>
              <a:t>Icosahedron</a:t>
            </a:r>
          </a:p>
          <a:p>
            <a:pPr eaLnBrk="1" hangingPunct="1">
              <a:buFont typeface="Wingdings" pitchFamily="2" charset="2"/>
              <a:buChar char="§"/>
            </a:pPr>
            <a:endParaRPr lang="en-US" b="1" smtClean="0"/>
          </a:p>
          <a:p>
            <a:pPr eaLnBrk="1" hangingPunct="1">
              <a:buFont typeface="Wingdings" pitchFamily="2" charset="2"/>
              <a:buChar char="§"/>
            </a:pPr>
            <a:endParaRPr lang="en-US" smtClean="0"/>
          </a:p>
        </p:txBody>
      </p:sp>
      <p:graphicFrame>
        <p:nvGraphicFramePr>
          <p:cNvPr id="34821" name="Object 5"/>
          <p:cNvGraphicFramePr>
            <a:graphicFrameLocks noChangeAspect="1"/>
          </p:cNvGraphicFramePr>
          <p:nvPr/>
        </p:nvGraphicFramePr>
        <p:xfrm>
          <a:off x="2971800" y="2209800"/>
          <a:ext cx="1447800" cy="1346200"/>
        </p:xfrm>
        <a:graphic>
          <a:graphicData uri="http://schemas.openxmlformats.org/presentationml/2006/ole">
            <p:oleObj spid="_x0000_s34821" name="Bitmap Image" r:id="rId4" imgW="1362265" imgH="1267002" progId="Paint.Picture">
              <p:embed/>
            </p:oleObj>
          </a:graphicData>
        </a:graphic>
      </p:graphicFrame>
      <p:sp>
        <p:nvSpPr>
          <p:cNvPr id="34822" name="Text Box 6"/>
          <p:cNvSpPr txBox="1">
            <a:spLocks noChangeArrowheads="1"/>
          </p:cNvSpPr>
          <p:nvPr/>
        </p:nvSpPr>
        <p:spPr bwMode="auto">
          <a:xfrm>
            <a:off x="533400" y="1676400"/>
            <a:ext cx="8077200" cy="457200"/>
          </a:xfrm>
          <a:prstGeom prst="rect">
            <a:avLst/>
          </a:prstGeom>
          <a:noFill/>
          <a:ln w="9525">
            <a:noFill/>
            <a:miter lim="800000"/>
            <a:headEnd/>
            <a:tailEnd/>
          </a:ln>
        </p:spPr>
        <p:txBody>
          <a:bodyPr>
            <a:spAutoFit/>
          </a:bodyPr>
          <a:lstStyle/>
          <a:p>
            <a:pPr eaLnBrk="1" hangingPunct="1">
              <a:spcBef>
                <a:spcPct val="50000"/>
              </a:spcBef>
            </a:pPr>
            <a:endParaRPr lang="en-CA"/>
          </a:p>
        </p:txBody>
      </p:sp>
      <p:sp>
        <p:nvSpPr>
          <p:cNvPr id="22535" name="Text Box 7"/>
          <p:cNvSpPr txBox="1">
            <a:spLocks noChangeArrowheads="1"/>
          </p:cNvSpPr>
          <p:nvPr/>
        </p:nvSpPr>
        <p:spPr bwMode="auto">
          <a:xfrm>
            <a:off x="381000" y="1447800"/>
            <a:ext cx="8229600" cy="1133475"/>
          </a:xfrm>
          <a:prstGeom prst="rect">
            <a:avLst/>
          </a:prstGeom>
          <a:noFill/>
          <a:ln w="9525">
            <a:noFill/>
            <a:miter lim="800000"/>
            <a:headEnd/>
            <a:tailEnd/>
          </a:ln>
          <a:effectLst/>
        </p:spPr>
        <p:txBody>
          <a:bodyPr>
            <a:spAutoFit/>
          </a:bodyPr>
          <a:lstStyle/>
          <a:p>
            <a:pPr algn="ctr" eaLnBrk="1" hangingPunct="1">
              <a:lnSpc>
                <a:spcPct val="90000"/>
              </a:lnSpc>
              <a:spcBef>
                <a:spcPct val="20000"/>
              </a:spcBef>
              <a:buClr>
                <a:schemeClr val="accent1"/>
              </a:buClr>
            </a:pPr>
            <a:r>
              <a:rPr lang="en-US" sz="2800" b="1">
                <a:solidFill>
                  <a:schemeClr val="bg1"/>
                </a:solidFill>
                <a:effectLst>
                  <a:outerShdw blurRad="38100" dist="38100" dir="2700000" algn="tl">
                    <a:srgbClr val="DBF5F9"/>
                  </a:outerShdw>
                </a:effectLst>
                <a:latin typeface="Garamond" pitchFamily="18" charset="0"/>
              </a:rPr>
              <a:t>~</a:t>
            </a:r>
            <a:r>
              <a:rPr lang="en-US" sz="3600" b="1">
                <a:solidFill>
                  <a:schemeClr val="bg1"/>
                </a:solidFill>
                <a:effectLst>
                  <a:outerShdw blurRad="38100" dist="38100" dir="2700000" algn="tl">
                    <a:srgbClr val="DBF5F9"/>
                  </a:outerShdw>
                </a:effectLst>
                <a:latin typeface="Garamond" pitchFamily="18" charset="0"/>
              </a:rPr>
              <a:t>There are only </a:t>
            </a:r>
            <a:r>
              <a:rPr lang="en-US" sz="3600" b="1" i="1">
                <a:solidFill>
                  <a:schemeClr val="bg1"/>
                </a:solidFill>
                <a:effectLst>
                  <a:outerShdw blurRad="38100" dist="38100" dir="2700000" algn="tl">
                    <a:srgbClr val="DBF5F9"/>
                  </a:outerShdw>
                </a:effectLst>
                <a:latin typeface="Garamond" pitchFamily="18" charset="0"/>
              </a:rPr>
              <a:t>five</a:t>
            </a:r>
            <a:r>
              <a:rPr lang="en-US" sz="3600" b="1">
                <a:solidFill>
                  <a:schemeClr val="bg1"/>
                </a:solidFill>
                <a:effectLst>
                  <a:outerShdw blurRad="38100" dist="38100" dir="2700000" algn="tl">
                    <a:srgbClr val="DBF5F9"/>
                  </a:outerShdw>
                </a:effectLst>
                <a:latin typeface="Garamond" pitchFamily="18" charset="0"/>
              </a:rPr>
              <a:t> platonic solids</a:t>
            </a:r>
            <a:r>
              <a:rPr lang="en-US" sz="2800" b="1">
                <a:solidFill>
                  <a:schemeClr val="bg1"/>
                </a:solidFill>
                <a:effectLst>
                  <a:outerShdw blurRad="38100" dist="38100" dir="2700000" algn="tl">
                    <a:srgbClr val="DBF5F9"/>
                  </a:outerShdw>
                </a:effectLst>
                <a:latin typeface="Garamond" pitchFamily="18" charset="0"/>
              </a:rPr>
              <a:t>~</a:t>
            </a:r>
          </a:p>
          <a:p>
            <a:pPr eaLnBrk="1" hangingPunct="1">
              <a:spcBef>
                <a:spcPct val="50000"/>
              </a:spcBef>
            </a:pPr>
            <a:endParaRPr lang="en-US"/>
          </a:p>
        </p:txBody>
      </p:sp>
      <p:graphicFrame>
        <p:nvGraphicFramePr>
          <p:cNvPr id="34824" name="Object 8"/>
          <p:cNvGraphicFramePr>
            <a:graphicFrameLocks noChangeAspect="1"/>
          </p:cNvGraphicFramePr>
          <p:nvPr/>
        </p:nvGraphicFramePr>
        <p:xfrm>
          <a:off x="6781800" y="2438400"/>
          <a:ext cx="1573213" cy="1676400"/>
        </p:xfrm>
        <a:graphic>
          <a:graphicData uri="http://schemas.openxmlformats.org/presentationml/2006/ole">
            <p:oleObj spid="_x0000_s34824" name="Bitmap Image" r:id="rId5" imgW="1162212" imgH="1238423" progId="Paint.Picture">
              <p:embed/>
            </p:oleObj>
          </a:graphicData>
        </a:graphic>
      </p:graphicFrame>
      <p:graphicFrame>
        <p:nvGraphicFramePr>
          <p:cNvPr id="34825" name="Object 9"/>
          <p:cNvGraphicFramePr>
            <a:graphicFrameLocks noChangeAspect="1"/>
          </p:cNvGraphicFramePr>
          <p:nvPr/>
        </p:nvGraphicFramePr>
        <p:xfrm>
          <a:off x="76200" y="3325813"/>
          <a:ext cx="1600200" cy="1577975"/>
        </p:xfrm>
        <a:graphic>
          <a:graphicData uri="http://schemas.openxmlformats.org/presentationml/2006/ole">
            <p:oleObj spid="_x0000_s34825" name="Bitmap Image" r:id="rId6" imgW="1343212" imgH="1324160" progId="Paint.Picture">
              <p:embed/>
            </p:oleObj>
          </a:graphicData>
        </a:graphic>
      </p:graphicFrame>
      <p:graphicFrame>
        <p:nvGraphicFramePr>
          <p:cNvPr id="34826" name="Object 10"/>
          <p:cNvGraphicFramePr>
            <a:graphicFrameLocks noChangeAspect="1"/>
          </p:cNvGraphicFramePr>
          <p:nvPr/>
        </p:nvGraphicFramePr>
        <p:xfrm>
          <a:off x="6781800" y="4648200"/>
          <a:ext cx="1676400" cy="1652588"/>
        </p:xfrm>
        <a:graphic>
          <a:graphicData uri="http://schemas.openxmlformats.org/presentationml/2006/ole">
            <p:oleObj spid="_x0000_s34826" name="Bitmap Image" r:id="rId7" imgW="1333333" imgH="1314286" progId="Paint.Picture">
              <p:embed/>
            </p:oleObj>
          </a:graphicData>
        </a:graphic>
      </p:graphicFrame>
      <p:graphicFrame>
        <p:nvGraphicFramePr>
          <p:cNvPr id="34827" name="Object 11"/>
          <p:cNvGraphicFramePr>
            <a:graphicFrameLocks noChangeAspect="1"/>
          </p:cNvGraphicFramePr>
          <p:nvPr/>
        </p:nvGraphicFramePr>
        <p:xfrm>
          <a:off x="3124200" y="4800600"/>
          <a:ext cx="1600200" cy="1600200"/>
        </p:xfrm>
        <a:graphic>
          <a:graphicData uri="http://schemas.openxmlformats.org/presentationml/2006/ole">
            <p:oleObj spid="_x0000_s34827" name="Bitmap Image" r:id="rId8" imgW="1371429" imgH="1371429" progId="Paint.Picture">
              <p:embed/>
            </p:oleObj>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n-US"/>
              <a:t>  </a:t>
            </a:r>
            <a:r>
              <a:rPr lang="en-US" sz="900"/>
              <a:t>,</a:t>
            </a:r>
            <a:r>
              <a:rPr lang="en-US"/>
              <a:t> </a:t>
            </a:r>
          </a:p>
        </p:txBody>
      </p:sp>
      <p:sp>
        <p:nvSpPr>
          <p:cNvPr id="8" name="Rectangle 7"/>
          <p:cNvSpPr/>
          <p:nvPr/>
        </p:nvSpPr>
        <p:spPr>
          <a:xfrm>
            <a:off x="2590800" y="4953000"/>
            <a:ext cx="3935950" cy="923330"/>
          </a:xfrm>
          <a:prstGeom prst="rect">
            <a:avLst/>
          </a:prstGeom>
          <a:noFill/>
        </p:spPr>
        <p:txBody>
          <a:bodyPr wrap="none">
            <a:spAutoFit/>
          </a:bodyPr>
          <a:lstStyle/>
          <a:p>
            <a:pPr algn="ctr" eaLnBrk="1" hangingPunct="1">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 - E + F = 2</a:t>
            </a:r>
          </a:p>
        </p:txBody>
      </p:sp>
      <p:sp>
        <p:nvSpPr>
          <p:cNvPr id="5" name="Title 4"/>
          <p:cNvSpPr>
            <a:spLocks noGrp="1"/>
          </p:cNvSpPr>
          <p:nvPr>
            <p:ph type="title"/>
          </p:nvPr>
        </p:nvSpPr>
        <p:spPr/>
        <p:txBody>
          <a:bodyPr/>
          <a:lstStyle/>
          <a:p>
            <a:r>
              <a:rPr lang="en-US" sz="4400" dirty="0" smtClean="0">
                <a:solidFill>
                  <a:schemeClr val="tx1"/>
                </a:solidFill>
                <a:effectLst>
                  <a:outerShdw blurRad="38100" dist="38100" dir="2700000" algn="tl">
                    <a:srgbClr val="000000">
                      <a:alpha val="43137"/>
                    </a:srgbClr>
                  </a:outerShdw>
                </a:effectLst>
                <a:latin typeface="Cooper Black" pitchFamily="18" charset="0"/>
              </a:rPr>
              <a:t>Euler’s Formula and Platonic Solids</a:t>
            </a:r>
            <a:endParaRPr lang="en-CA" sz="4400" dirty="0">
              <a:solidFill>
                <a:schemeClr val="tx1"/>
              </a:solidFill>
              <a:latin typeface="Cooper Black" pitchFamily="18" charset="0"/>
            </a:endParaRPr>
          </a:p>
        </p:txBody>
      </p:sp>
      <p:sp>
        <p:nvSpPr>
          <p:cNvPr id="6" name="Content Placeholder 5"/>
          <p:cNvSpPr>
            <a:spLocks noGrp="1"/>
          </p:cNvSpPr>
          <p:nvPr>
            <p:ph idx="1"/>
          </p:nvPr>
        </p:nvSpPr>
        <p:spPr/>
        <p:txBody>
          <a:bodyPr/>
          <a:lstStyle/>
          <a:p>
            <a:r>
              <a:rPr lang="en-CA" dirty="0" smtClean="0">
                <a:hlinkClick r:id="rId2"/>
              </a:rPr>
              <a:t>https://www.youtube.com/watch?v=C36h00d7xGs&amp;list=PLW1zH15TmnByfL1TkOxJW-FuEcFvBH-x_&amp;index=10&amp;t=0s</a:t>
            </a:r>
            <a:endParaRPr lang="en-CA" dirty="0" smtClean="0"/>
          </a:p>
          <a:p>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457200" y="457200"/>
            <a:ext cx="3070225" cy="646113"/>
          </a:xfrm>
          <a:prstGeom prst="rect">
            <a:avLst/>
          </a:prstGeom>
          <a:noFill/>
          <a:ln w="9525">
            <a:noFill/>
            <a:miter lim="800000"/>
            <a:headEnd/>
            <a:tailEnd/>
          </a:ln>
        </p:spPr>
        <p:txBody>
          <a:bodyPr wrap="none">
            <a:spAutoFit/>
          </a:bodyPr>
          <a:lstStyle/>
          <a:p>
            <a:pPr eaLnBrk="1" hangingPunct="1"/>
            <a:r>
              <a:rPr lang="en-US" sz="3600"/>
              <a:t>Leonhard Euler</a:t>
            </a:r>
          </a:p>
        </p:txBody>
      </p:sp>
      <p:sp>
        <p:nvSpPr>
          <p:cNvPr id="3" name="Rectangle 5"/>
          <p:cNvSpPr txBox="1">
            <a:spLocks noChangeArrowheads="1"/>
          </p:cNvSpPr>
          <p:nvPr/>
        </p:nvSpPr>
        <p:spPr bwMode="auto">
          <a:xfrm>
            <a:off x="3733800" y="152400"/>
            <a:ext cx="4648200" cy="990600"/>
          </a:xfrm>
          <a:prstGeom prst="rect">
            <a:avLst/>
          </a:prstGeom>
          <a:noFill/>
          <a:ln w="9525">
            <a:noFill/>
            <a:miter lim="800000"/>
            <a:headEnd/>
            <a:tailEnd/>
          </a:ln>
        </p:spPr>
        <p:txBody>
          <a:bodyPr/>
          <a:lstStyle/>
          <a:p>
            <a:pPr marL="342900" indent="-342900">
              <a:spcBef>
                <a:spcPct val="20000"/>
              </a:spcBef>
              <a:buFontTx/>
              <a:buChar char="•"/>
            </a:pPr>
            <a:r>
              <a:rPr lang="en-US" sz="4800"/>
              <a:t>Euler = “Oiler”</a:t>
            </a:r>
          </a:p>
        </p:txBody>
      </p:sp>
      <p:pic>
        <p:nvPicPr>
          <p:cNvPr id="37891" name="Picture 4" descr="Euler1"/>
          <p:cNvPicPr>
            <a:picLocks noChangeAspect="1" noChangeArrowheads="1"/>
          </p:cNvPicPr>
          <p:nvPr/>
        </p:nvPicPr>
        <p:blipFill>
          <a:blip r:embed="rId2" cstate="print"/>
          <a:srcRect/>
          <a:stretch>
            <a:fillRect/>
          </a:stretch>
        </p:blipFill>
        <p:spPr bwMode="auto">
          <a:xfrm>
            <a:off x="381000" y="1295400"/>
            <a:ext cx="2687638" cy="3124200"/>
          </a:xfrm>
          <a:prstGeom prst="rect">
            <a:avLst/>
          </a:prstGeom>
          <a:noFill/>
          <a:ln w="9525">
            <a:noFill/>
            <a:miter lim="800000"/>
            <a:headEnd/>
            <a:tailEnd/>
          </a:ln>
        </p:spPr>
      </p:pic>
      <p:pic>
        <p:nvPicPr>
          <p:cNvPr id="37892" name="Picture 5" descr="euler2"/>
          <p:cNvPicPr>
            <a:picLocks noChangeAspect="1" noChangeArrowheads="1"/>
          </p:cNvPicPr>
          <p:nvPr/>
        </p:nvPicPr>
        <p:blipFill>
          <a:blip r:embed="rId3" cstate="print"/>
          <a:srcRect/>
          <a:stretch>
            <a:fillRect/>
          </a:stretch>
        </p:blipFill>
        <p:spPr bwMode="auto">
          <a:xfrm>
            <a:off x="6248400" y="1143000"/>
            <a:ext cx="2319338" cy="2895600"/>
          </a:xfrm>
          <a:prstGeom prst="rect">
            <a:avLst/>
          </a:prstGeom>
          <a:noFill/>
          <a:ln w="9525">
            <a:noFill/>
            <a:miter lim="800000"/>
            <a:headEnd/>
            <a:tailEnd/>
          </a:ln>
        </p:spPr>
      </p:pic>
      <p:pic>
        <p:nvPicPr>
          <p:cNvPr id="37893" name="Picture 9" descr="euler">
            <a:hlinkClick r:id="rId4"/>
          </p:cNvPr>
          <p:cNvPicPr>
            <a:picLocks noChangeAspect="1" noChangeArrowheads="1"/>
          </p:cNvPicPr>
          <p:nvPr/>
        </p:nvPicPr>
        <p:blipFill>
          <a:blip r:embed="rId5" cstate="print"/>
          <a:srcRect/>
          <a:stretch>
            <a:fillRect/>
          </a:stretch>
        </p:blipFill>
        <p:spPr bwMode="auto">
          <a:xfrm>
            <a:off x="2362200" y="4876800"/>
            <a:ext cx="1676400" cy="1608138"/>
          </a:xfrm>
          <a:prstGeom prst="rect">
            <a:avLst/>
          </a:prstGeom>
          <a:noFill/>
          <a:ln w="9525">
            <a:noFill/>
            <a:miter lim="800000"/>
            <a:headEnd/>
            <a:tailEnd/>
          </a:ln>
        </p:spPr>
      </p:pic>
      <p:pic>
        <p:nvPicPr>
          <p:cNvPr id="37894" name="Picture 11" descr="euler">
            <a:hlinkClick r:id="rId6"/>
          </p:cNvPr>
          <p:cNvPicPr>
            <a:picLocks noChangeAspect="1" noChangeArrowheads="1"/>
          </p:cNvPicPr>
          <p:nvPr/>
        </p:nvPicPr>
        <p:blipFill>
          <a:blip r:embed="rId7" cstate="print"/>
          <a:srcRect/>
          <a:stretch>
            <a:fillRect/>
          </a:stretch>
        </p:blipFill>
        <p:spPr bwMode="auto">
          <a:xfrm>
            <a:off x="3886200" y="1676400"/>
            <a:ext cx="2111375" cy="2438400"/>
          </a:xfrm>
          <a:prstGeom prst="rect">
            <a:avLst/>
          </a:prstGeom>
          <a:noFill/>
          <a:ln w="9525">
            <a:noFill/>
            <a:miter lim="800000"/>
            <a:headEnd/>
            <a:tailEnd/>
          </a:ln>
        </p:spPr>
      </p:pic>
      <p:pic>
        <p:nvPicPr>
          <p:cNvPr id="37895" name="Picture 13" descr="euler">
            <a:hlinkClick r:id="rId8"/>
          </p:cNvPr>
          <p:cNvPicPr>
            <a:picLocks noChangeAspect="1" noChangeArrowheads="1"/>
          </p:cNvPicPr>
          <p:nvPr/>
        </p:nvPicPr>
        <p:blipFill>
          <a:blip r:embed="rId9" cstate="print"/>
          <a:srcRect/>
          <a:stretch>
            <a:fillRect/>
          </a:stretch>
        </p:blipFill>
        <p:spPr bwMode="auto">
          <a:xfrm>
            <a:off x="4572000" y="4800600"/>
            <a:ext cx="1609725" cy="1752600"/>
          </a:xfrm>
          <a:prstGeom prst="rect">
            <a:avLst/>
          </a:prstGeom>
          <a:noFill/>
          <a:ln w="9525">
            <a:noFill/>
            <a:miter lim="800000"/>
            <a:headEnd/>
            <a:tailEnd/>
          </a:ln>
        </p:spPr>
      </p:pic>
      <p:pic>
        <p:nvPicPr>
          <p:cNvPr id="37896" name="Picture 15" descr="p-euler"/>
          <p:cNvPicPr>
            <a:picLocks noChangeAspect="1" noChangeArrowheads="1"/>
          </p:cNvPicPr>
          <p:nvPr/>
        </p:nvPicPr>
        <p:blipFill>
          <a:blip r:embed="rId10" cstate="print"/>
          <a:srcRect/>
          <a:stretch>
            <a:fillRect/>
          </a:stretch>
        </p:blipFill>
        <p:spPr bwMode="auto">
          <a:xfrm>
            <a:off x="6629400" y="4114800"/>
            <a:ext cx="1658938"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6386" name="Picture 2" descr="The Platonic solids"/>
          <p:cNvPicPr>
            <a:picLocks noChangeAspect="1" noChangeArrowheads="1"/>
          </p:cNvPicPr>
          <p:nvPr/>
        </p:nvPicPr>
        <p:blipFill>
          <a:blip r:embed="rId2" cstate="print">
            <a:clrChange>
              <a:clrFrom>
                <a:srgbClr val="FEFEFC"/>
              </a:clrFrom>
              <a:clrTo>
                <a:srgbClr val="FEFEFC">
                  <a:alpha val="0"/>
                </a:srgbClr>
              </a:clrTo>
            </a:clrChange>
          </a:blip>
          <a:srcRect/>
          <a:stretch>
            <a:fillRect/>
          </a:stretch>
        </p:blipFill>
        <p:spPr bwMode="auto">
          <a:xfrm>
            <a:off x="0" y="2057400"/>
            <a:ext cx="9144000" cy="21637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381000" y="1066800"/>
            <a:ext cx="8229600" cy="3046413"/>
          </a:xfrm>
          <a:prstGeom prst="rect">
            <a:avLst/>
          </a:prstGeom>
          <a:noFill/>
          <a:ln w="9525">
            <a:noFill/>
            <a:miter lim="800000"/>
            <a:headEnd/>
            <a:tailEnd/>
          </a:ln>
        </p:spPr>
        <p:txBody>
          <a:bodyPr>
            <a:spAutoFit/>
          </a:bodyPr>
          <a:lstStyle/>
          <a:p>
            <a:pPr algn="just">
              <a:tabLst>
                <a:tab pos="457200" algn="r"/>
                <a:tab pos="2743200" algn="ctr"/>
                <a:tab pos="5486400" algn="r"/>
              </a:tabLst>
            </a:pPr>
            <a:r>
              <a:rPr lang="en-US" sz="3200" b="1">
                <a:solidFill>
                  <a:srgbClr val="000000"/>
                </a:solidFill>
                <a:latin typeface="Arial Unicode MS" pitchFamily="34" charset="-128"/>
                <a:cs typeface="Times New Roman" pitchFamily="18" charset="0"/>
              </a:rPr>
              <a:t> </a:t>
            </a:r>
            <a:endParaRPr lang="en-US" sz="3200">
              <a:solidFill>
                <a:srgbClr val="000000"/>
              </a:solidFill>
              <a:latin typeface="Arial Unicode MS" pitchFamily="34" charset="-128"/>
              <a:cs typeface="Times New Roman" pitchFamily="18" charset="0"/>
            </a:endParaRPr>
          </a:p>
          <a:p>
            <a:pPr algn="just">
              <a:tabLst>
                <a:tab pos="457200" algn="r"/>
                <a:tab pos="2743200" algn="ctr"/>
                <a:tab pos="5486400" algn="r"/>
              </a:tabLst>
            </a:pPr>
            <a:r>
              <a:rPr lang="en-US" sz="3200">
                <a:solidFill>
                  <a:srgbClr val="000000"/>
                </a:solidFill>
                <a:latin typeface="Arial Unicode MS" pitchFamily="34" charset="-128"/>
                <a:cs typeface="Times New Roman" pitchFamily="18" charset="0"/>
              </a:rPr>
              <a:t>A regular polygon is a polygon with all sides congruent and all angles congruent such as equilateral triangle, square, regular pentagon, regular hexagon, ………..  </a:t>
            </a:r>
          </a:p>
          <a:p>
            <a:pPr>
              <a:tabLst>
                <a:tab pos="457200" algn="r"/>
                <a:tab pos="2743200" algn="ctr"/>
                <a:tab pos="5486400" algn="r"/>
              </a:tabLst>
            </a:pPr>
            <a:endParaRPr lang="en-US" sz="3200"/>
          </a:p>
        </p:txBody>
      </p:sp>
      <p:sp>
        <p:nvSpPr>
          <p:cNvPr id="17410" name="Rectangle 4"/>
          <p:cNvSpPr>
            <a:spLocks noChangeArrowheads="1"/>
          </p:cNvSpPr>
          <p:nvPr/>
        </p:nvSpPr>
        <p:spPr bwMode="auto">
          <a:xfrm>
            <a:off x="1657350" y="2738438"/>
            <a:ext cx="9144000" cy="0"/>
          </a:xfrm>
          <a:prstGeom prst="rect">
            <a:avLst/>
          </a:prstGeom>
          <a:noFill/>
          <a:ln w="9525">
            <a:noFill/>
            <a:miter lim="800000"/>
            <a:headEnd/>
            <a:tailEnd/>
          </a:ln>
        </p:spPr>
        <p:txBody>
          <a:bodyPr>
            <a:spAutoFit/>
          </a:bodyPr>
          <a:lstStyle/>
          <a:p>
            <a:pPr eaLnBrk="1" hangingPunct="1"/>
            <a:endParaRPr lang="en-CA"/>
          </a:p>
        </p:txBody>
      </p:sp>
      <p:sp>
        <p:nvSpPr>
          <p:cNvPr id="17411" name="Isosceles Triangle 5"/>
          <p:cNvSpPr>
            <a:spLocks noChangeArrowheads="1"/>
          </p:cNvSpPr>
          <p:nvPr/>
        </p:nvSpPr>
        <p:spPr bwMode="auto">
          <a:xfrm>
            <a:off x="533400" y="4038600"/>
            <a:ext cx="1060450" cy="914400"/>
          </a:xfrm>
          <a:prstGeom prst="triangle">
            <a:avLst>
              <a:gd name="adj" fmla="val 50000"/>
            </a:avLst>
          </a:prstGeom>
          <a:solidFill>
            <a:schemeClr val="accent1"/>
          </a:solidFill>
          <a:ln w="9525">
            <a:solidFill>
              <a:schemeClr val="tx1"/>
            </a:solidFill>
            <a:round/>
            <a:headEnd/>
            <a:tailEnd/>
          </a:ln>
        </p:spPr>
        <p:txBody>
          <a:bodyPr wrap="none"/>
          <a:lstStyle/>
          <a:p>
            <a:pPr eaLnBrk="1" hangingPunct="1"/>
            <a:endParaRPr lang="en-CA"/>
          </a:p>
        </p:txBody>
      </p:sp>
      <p:sp>
        <p:nvSpPr>
          <p:cNvPr id="17412" name="Rectangle 6"/>
          <p:cNvSpPr>
            <a:spLocks noChangeArrowheads="1"/>
          </p:cNvSpPr>
          <p:nvPr/>
        </p:nvSpPr>
        <p:spPr bwMode="auto">
          <a:xfrm>
            <a:off x="2209800" y="5334000"/>
            <a:ext cx="914400" cy="914400"/>
          </a:xfrm>
          <a:prstGeom prst="rect">
            <a:avLst/>
          </a:prstGeom>
          <a:solidFill>
            <a:schemeClr val="accent1"/>
          </a:solidFill>
          <a:ln w="9525">
            <a:solidFill>
              <a:schemeClr val="tx1"/>
            </a:solidFill>
            <a:round/>
            <a:headEnd/>
            <a:tailEnd/>
          </a:ln>
        </p:spPr>
        <p:txBody>
          <a:bodyPr wrap="none"/>
          <a:lstStyle/>
          <a:p>
            <a:pPr eaLnBrk="1" hangingPunct="1"/>
            <a:endParaRPr lang="en-CA"/>
          </a:p>
        </p:txBody>
      </p:sp>
      <p:sp>
        <p:nvSpPr>
          <p:cNvPr id="17413" name="Regular Pentagon 7"/>
          <p:cNvSpPr>
            <a:spLocks noChangeArrowheads="1"/>
          </p:cNvSpPr>
          <p:nvPr/>
        </p:nvSpPr>
        <p:spPr bwMode="auto">
          <a:xfrm>
            <a:off x="4191000" y="4419600"/>
            <a:ext cx="960438" cy="914400"/>
          </a:xfrm>
          <a:prstGeom prst="pentagon">
            <a:avLst/>
          </a:prstGeom>
          <a:solidFill>
            <a:schemeClr val="accent1"/>
          </a:solidFill>
          <a:ln w="9525">
            <a:solidFill>
              <a:schemeClr val="tx1"/>
            </a:solidFill>
            <a:round/>
            <a:headEnd/>
            <a:tailEnd/>
          </a:ln>
        </p:spPr>
        <p:txBody>
          <a:bodyPr wrap="none"/>
          <a:lstStyle/>
          <a:p>
            <a:pPr eaLnBrk="1" hangingPunct="1"/>
            <a:endParaRPr lang="en-CA"/>
          </a:p>
        </p:txBody>
      </p:sp>
      <p:sp>
        <p:nvSpPr>
          <p:cNvPr id="17414" name="Hexagon 8"/>
          <p:cNvSpPr>
            <a:spLocks noChangeArrowheads="1"/>
          </p:cNvSpPr>
          <p:nvPr/>
        </p:nvSpPr>
        <p:spPr bwMode="auto">
          <a:xfrm>
            <a:off x="6934200" y="5486400"/>
            <a:ext cx="1060450" cy="914400"/>
          </a:xfrm>
          <a:prstGeom prst="hexagon">
            <a:avLst>
              <a:gd name="adj" fmla="val 24993"/>
              <a:gd name="vf" fmla="val 115470"/>
            </a:avLst>
          </a:prstGeom>
          <a:solidFill>
            <a:schemeClr val="accent1"/>
          </a:solidFill>
          <a:ln w="9525">
            <a:solidFill>
              <a:schemeClr val="tx1"/>
            </a:solidFill>
            <a:round/>
            <a:headEnd/>
            <a:tailEnd/>
          </a:ln>
        </p:spPr>
        <p:txBody>
          <a:bodyPr wrap="none"/>
          <a:lstStyle/>
          <a:p>
            <a:pPr eaLnBrk="1" hangingPunct="1"/>
            <a:endParaRPr lang="en-CA"/>
          </a:p>
        </p:txBody>
      </p:sp>
      <p:sp>
        <p:nvSpPr>
          <p:cNvPr id="17415" name="Title 8"/>
          <p:cNvSpPr>
            <a:spLocks noGrp="1"/>
          </p:cNvSpPr>
          <p:nvPr>
            <p:ph type="title"/>
          </p:nvPr>
        </p:nvSpPr>
        <p:spPr>
          <a:xfrm>
            <a:off x="457200" y="704850"/>
            <a:ext cx="8229600" cy="666750"/>
          </a:xfrm>
        </p:spPr>
        <p:txBody>
          <a:bodyPr anchor="t"/>
          <a:lstStyle/>
          <a:p>
            <a:pPr algn="ctr" eaLnBrk="1" hangingPunct="1"/>
            <a:r>
              <a:rPr lang="en-CA" sz="3600" smtClean="0">
                <a:solidFill>
                  <a:schemeClr val="tx1"/>
                </a:solidFill>
                <a:latin typeface="Cooper Black" pitchFamily="18" charset="0"/>
              </a:rPr>
              <a:t>Regular Polygons</a:t>
            </a:r>
          </a:p>
        </p:txBody>
      </p:sp>
      <p:sp>
        <p:nvSpPr>
          <p:cNvPr id="17416" name="Content Placeholder 9"/>
          <p:cNvSpPr>
            <a:spLocks noGrp="1"/>
          </p:cNvSpPr>
          <p:nvPr>
            <p:ph idx="1"/>
          </p:nvPr>
        </p:nvSpPr>
        <p:spPr>
          <a:xfrm>
            <a:off x="457200" y="1447800"/>
            <a:ext cx="8229600" cy="4876800"/>
          </a:xfrm>
        </p:spPr>
        <p:txBody>
          <a:bodyPr/>
          <a:lstStyle/>
          <a:p>
            <a:pPr eaLnBrk="1" hangingPunct="1"/>
            <a:endParaRPr lang="en-CA"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6858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ctr" eaLnBrk="1" fontAlgn="auto" hangingPunct="1">
              <a:spcAft>
                <a:spcPts val="0"/>
              </a:spcAft>
              <a:defRPr/>
            </a:pPr>
            <a:r>
              <a:rPr lang="en-US" sz="3200" dirty="0" smtClean="0">
                <a:solidFill>
                  <a:schemeClr val="tx1"/>
                </a:solidFill>
                <a:latin typeface="Cooper Black" pitchFamily="18" charset="0"/>
              </a:rPr>
              <a:t>Polygons</a:t>
            </a:r>
          </a:p>
        </p:txBody>
      </p:sp>
      <p:sp>
        <p:nvSpPr>
          <p:cNvPr id="17409" name="Date Placeholder 2"/>
          <p:cNvSpPr>
            <a:spLocks noGrp="1"/>
          </p:cNvSpPr>
          <p:nvPr>
            <p:ph type="dt" sz="quarter" idx="10"/>
          </p:nvPr>
        </p:nvSpPr>
        <p:spPr/>
        <p:txBody>
          <a:bodyPr/>
          <a:lstStyle/>
          <a:p>
            <a:fld id="{5DD91E5D-33AF-427C-9E63-7ACDA771D4EE}" type="datetime1">
              <a:rPr lang="en-US"/>
              <a:pPr/>
              <a:t>3/29/2019</a:t>
            </a:fld>
            <a:endParaRPr lang="en-US"/>
          </a:p>
        </p:txBody>
      </p:sp>
      <p:sp>
        <p:nvSpPr>
          <p:cNvPr id="18435" name="Text Box 3"/>
          <p:cNvSpPr txBox="1">
            <a:spLocks noChangeArrowheads="1"/>
          </p:cNvSpPr>
          <p:nvPr/>
        </p:nvSpPr>
        <p:spPr bwMode="auto">
          <a:xfrm>
            <a:off x="457200" y="914400"/>
            <a:ext cx="3848100" cy="3970338"/>
          </a:xfrm>
          <a:prstGeom prst="rect">
            <a:avLst/>
          </a:prstGeom>
          <a:noFill/>
          <a:ln w="9525">
            <a:noFill/>
            <a:miter lim="800000"/>
            <a:headEnd/>
            <a:tailEnd/>
          </a:ln>
        </p:spPr>
        <p:txBody>
          <a:bodyPr>
            <a:spAutoFit/>
          </a:bodyPr>
          <a:lstStyle/>
          <a:p>
            <a:pPr eaLnBrk="1" hangingPunct="1">
              <a:spcBef>
                <a:spcPct val="50000"/>
              </a:spcBef>
              <a:buFontTx/>
              <a:buChar char="•"/>
            </a:pPr>
            <a:r>
              <a:rPr lang="en-US" b="1"/>
              <a:t> Polygons are simple closed plane figures made with three or more line segments. </a:t>
            </a:r>
          </a:p>
          <a:p>
            <a:pPr eaLnBrk="1" hangingPunct="1">
              <a:spcBef>
                <a:spcPct val="50000"/>
              </a:spcBef>
              <a:buFontTx/>
              <a:buChar char="•"/>
            </a:pPr>
            <a:r>
              <a:rPr lang="en-US" b="1"/>
              <a:t>Polygons cannot be made  with any curves.</a:t>
            </a:r>
          </a:p>
          <a:p>
            <a:pPr eaLnBrk="1" hangingPunct="1">
              <a:spcBef>
                <a:spcPct val="50000"/>
              </a:spcBef>
              <a:buFontTx/>
              <a:buChar char="•"/>
            </a:pPr>
            <a:r>
              <a:rPr lang="en-US" b="1"/>
              <a:t>Polygons are named according to their number of line segments, or sides.</a:t>
            </a:r>
          </a:p>
          <a:p>
            <a:pPr eaLnBrk="1" hangingPunct="1">
              <a:spcBef>
                <a:spcPct val="50000"/>
              </a:spcBef>
            </a:pPr>
            <a:endParaRPr lang="en-US"/>
          </a:p>
        </p:txBody>
      </p:sp>
      <p:pic>
        <p:nvPicPr>
          <p:cNvPr id="18436" name="Picture 4" descr="C:\Documents and Settings\kwillson\My Documents\workshops\archimedian\polygons.gif"/>
          <p:cNvPicPr>
            <a:picLocks noChangeAspect="1" noChangeArrowheads="1"/>
          </p:cNvPicPr>
          <p:nvPr/>
        </p:nvPicPr>
        <p:blipFill>
          <a:blip r:embed="rId2" cstate="print"/>
          <a:srcRect/>
          <a:stretch>
            <a:fillRect/>
          </a:stretch>
        </p:blipFill>
        <p:spPr bwMode="auto">
          <a:xfrm>
            <a:off x="4343400" y="2089150"/>
            <a:ext cx="4114800" cy="26781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mtClean="0">
                <a:solidFill>
                  <a:schemeClr val="tx1"/>
                </a:solidFill>
                <a:latin typeface="Cooper Black" pitchFamily="18" charset="0"/>
                <a:ea typeface="Cooper Black" pitchFamily="18" charset="0"/>
                <a:cs typeface="Cooper Black" pitchFamily="18" charset="0"/>
              </a:rPr>
              <a:t>Polyhedron</a:t>
            </a:r>
          </a:p>
        </p:txBody>
      </p:sp>
      <p:sp>
        <p:nvSpPr>
          <p:cNvPr id="19458" name="Rectangle 3"/>
          <p:cNvSpPr>
            <a:spLocks noGrp="1" noChangeArrowheads="1"/>
          </p:cNvSpPr>
          <p:nvPr>
            <p:ph type="body" idx="1"/>
          </p:nvPr>
        </p:nvSpPr>
        <p:spPr>
          <a:xfrm>
            <a:off x="479425" y="2290763"/>
            <a:ext cx="8207375" cy="3835400"/>
          </a:xfrm>
        </p:spPr>
        <p:txBody>
          <a:bodyPr/>
          <a:lstStyle/>
          <a:p>
            <a:pPr>
              <a:buFontTx/>
              <a:buNone/>
            </a:pPr>
            <a:r>
              <a:rPr lang="en-US" smtClean="0"/>
              <a:t>What is a polyhedron?</a:t>
            </a:r>
          </a:p>
        </p:txBody>
      </p:sp>
      <p:sp>
        <p:nvSpPr>
          <p:cNvPr id="3083" name="Rectangle 11"/>
          <p:cNvSpPr>
            <a:spLocks noChangeArrowheads="1"/>
          </p:cNvSpPr>
          <p:nvPr/>
        </p:nvSpPr>
        <p:spPr bwMode="gray">
          <a:xfrm>
            <a:off x="479425" y="2290763"/>
            <a:ext cx="8226425" cy="31750"/>
          </a:xfrm>
          <a:prstGeom prst="rect">
            <a:avLst/>
          </a:prstGeom>
          <a:gradFill rotWithShape="0">
            <a:gsLst>
              <a:gs pos="0">
                <a:srgbClr val="000094"/>
              </a:gs>
              <a:gs pos="100000">
                <a:srgbClr val="0000CC"/>
              </a:gs>
            </a:gsLst>
            <a:lin ang="0" scaled="1"/>
          </a:gradFill>
          <a:ln>
            <a:noFill/>
          </a:ln>
          <a:effectLst/>
          <a:extLs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94">
                      <a:alpha val="74998"/>
                    </a:srgbClr>
                  </a:outerShdw>
                </a:effectLst>
              </a14:hiddenEffects>
            </a:ext>
          </a:extLst>
        </p:spPr>
        <p:txBody>
          <a:bodyPr wrap="none" anchor="ctr"/>
          <a:lstStyle/>
          <a:p>
            <a:endParaRPr lang="en-CA"/>
          </a:p>
        </p:txBody>
      </p:sp>
      <p:pic>
        <p:nvPicPr>
          <p:cNvPr id="19460" name="Picture 5" descr="polyhedrons"/>
          <p:cNvPicPr>
            <a:picLocks noChangeAspect="1" noChangeArrowheads="1"/>
          </p:cNvPicPr>
          <p:nvPr/>
        </p:nvPicPr>
        <p:blipFill>
          <a:blip r:embed="rId2" cstate="print"/>
          <a:srcRect/>
          <a:stretch>
            <a:fillRect/>
          </a:stretch>
        </p:blipFill>
        <p:spPr bwMode="auto">
          <a:xfrm>
            <a:off x="341313" y="2719388"/>
            <a:ext cx="8382000" cy="2824162"/>
          </a:xfrm>
          <a:prstGeom prst="rect">
            <a:avLst/>
          </a:prstGeom>
          <a:noFill/>
          <a:ln w="9525">
            <a:noFill/>
            <a:miter lim="800000"/>
            <a:headEnd/>
            <a:tailEnd/>
          </a:ln>
        </p:spPr>
      </p:pic>
      <p:sp>
        <p:nvSpPr>
          <p:cNvPr id="3076" name="Text Box 4"/>
          <p:cNvSpPr txBox="1">
            <a:spLocks noChangeArrowheads="1"/>
          </p:cNvSpPr>
          <p:nvPr/>
        </p:nvSpPr>
        <p:spPr bwMode="auto">
          <a:xfrm>
            <a:off x="5751513" y="5767388"/>
            <a:ext cx="3124200" cy="366712"/>
          </a:xfrm>
          <a:prstGeom prst="rect">
            <a:avLst/>
          </a:prstGeom>
          <a:noFill/>
          <a:ln>
            <a:noFill/>
          </a:ln>
          <a:effectLst/>
          <a:extLst>
            <a:ext uri="{909E8E84-426E-40DD-AFC4-6F175D3DCCD1}">
              <a14:hiddenFill xmlns:a14="http://schemas.microsoft.com/office/drawing/2010/main" xmlns="">
                <a:solidFill>
                  <a:srgbClr val="3193FF"/>
                </a:solidFill>
              </a14:hiddenFill>
            </a:ex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94">
                      <a:alpha val="74998"/>
                    </a:srgbClr>
                  </a:outerShdw>
                </a:effectLst>
              </a14:hiddenEffects>
            </a:ext>
          </a:extLst>
        </p:spPr>
        <p:txBody>
          <a:bodyPr>
            <a:spAutoFit/>
          </a:bodyPr>
          <a:lstStyle/>
          <a:p>
            <a:pPr>
              <a:spcBef>
                <a:spcPct val="50000"/>
              </a:spcBef>
            </a:pPr>
            <a:r>
              <a:rPr lang="en-US">
                <a:latin typeface="Tahoma" pitchFamily="1" charset="0"/>
              </a:rPr>
              <a:t>Circles are not polygons</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74663" y="704850"/>
            <a:ext cx="8212137" cy="1143000"/>
          </a:xfrm>
        </p:spPr>
        <p:txBody>
          <a:bodyPr/>
          <a:lstStyle/>
          <a:p>
            <a:r>
              <a:rPr lang="en-US" smtClean="0">
                <a:solidFill>
                  <a:schemeClr val="tx1"/>
                </a:solidFill>
                <a:latin typeface="Cooper Black" pitchFamily="18" charset="0"/>
                <a:ea typeface="Cooper Black" pitchFamily="18" charset="0"/>
                <a:cs typeface="Cooper Black" pitchFamily="18" charset="0"/>
              </a:rPr>
              <a:t>Identifying Polyhedra</a:t>
            </a:r>
          </a:p>
        </p:txBody>
      </p:sp>
      <p:sp>
        <p:nvSpPr>
          <p:cNvPr id="20482" name="Rectangle 3"/>
          <p:cNvSpPr>
            <a:spLocks noGrp="1" noChangeArrowheads="1"/>
          </p:cNvSpPr>
          <p:nvPr>
            <p:ph type="body" idx="1"/>
          </p:nvPr>
        </p:nvSpPr>
        <p:spPr>
          <a:xfrm>
            <a:off x="457200" y="2438400"/>
            <a:ext cx="8229600" cy="4038600"/>
          </a:xfrm>
        </p:spPr>
        <p:txBody>
          <a:bodyPr/>
          <a:lstStyle/>
          <a:p>
            <a:pPr>
              <a:lnSpc>
                <a:spcPct val="90000"/>
              </a:lnSpc>
              <a:buClr>
                <a:schemeClr val="folHlink"/>
              </a:buClr>
              <a:buSzPct val="60000"/>
              <a:buFont typeface="Wingdings" pitchFamily="2" charset="2"/>
              <a:buChar char="n"/>
            </a:pPr>
            <a:r>
              <a:rPr lang="en-US" smtClean="0">
                <a:latin typeface="Tahoma" pitchFamily="1" charset="0"/>
              </a:rPr>
              <a:t>A </a:t>
            </a:r>
            <a:r>
              <a:rPr lang="en-US" b="1" smtClean="0">
                <a:solidFill>
                  <a:schemeClr val="folHlink"/>
                </a:solidFill>
                <a:latin typeface="Tahoma" pitchFamily="1" charset="0"/>
              </a:rPr>
              <a:t>polyhedron</a:t>
            </a:r>
            <a:r>
              <a:rPr lang="en-US" smtClean="0">
                <a:latin typeface="Tahoma" pitchFamily="1" charset="0"/>
              </a:rPr>
              <a:t> is a solid that is bounded by polygons, called </a:t>
            </a:r>
            <a:r>
              <a:rPr lang="en-US" b="1" i="1" smtClean="0">
                <a:solidFill>
                  <a:schemeClr val="hlink"/>
                </a:solidFill>
                <a:latin typeface="Tahoma" pitchFamily="1" charset="0"/>
              </a:rPr>
              <a:t>faces</a:t>
            </a:r>
            <a:r>
              <a:rPr lang="en-US" smtClean="0">
                <a:latin typeface="Tahoma" pitchFamily="1" charset="0"/>
              </a:rPr>
              <a:t>, that enclose a single region of space. </a:t>
            </a:r>
          </a:p>
          <a:p>
            <a:pPr>
              <a:lnSpc>
                <a:spcPct val="90000"/>
              </a:lnSpc>
              <a:buClr>
                <a:schemeClr val="folHlink"/>
              </a:buClr>
              <a:buSzPct val="60000"/>
              <a:buFont typeface="Wingdings" pitchFamily="2" charset="2"/>
              <a:buChar char="n"/>
            </a:pPr>
            <a:r>
              <a:rPr lang="en-US" smtClean="0">
                <a:latin typeface="Tahoma" pitchFamily="1" charset="0"/>
              </a:rPr>
              <a:t>An </a:t>
            </a:r>
            <a:r>
              <a:rPr lang="en-US" b="1" i="1" smtClean="0">
                <a:solidFill>
                  <a:schemeClr val="hlink"/>
                </a:solidFill>
                <a:latin typeface="Tahoma" pitchFamily="1" charset="0"/>
              </a:rPr>
              <a:t>edge</a:t>
            </a:r>
            <a:r>
              <a:rPr lang="en-US" smtClean="0">
                <a:latin typeface="Tahoma" pitchFamily="1" charset="0"/>
              </a:rPr>
              <a:t> of polyhedron is a line segment formed by the intersection of two faces </a:t>
            </a:r>
          </a:p>
          <a:p>
            <a:pPr>
              <a:lnSpc>
                <a:spcPct val="90000"/>
              </a:lnSpc>
              <a:buClr>
                <a:schemeClr val="folHlink"/>
              </a:buClr>
              <a:buSzPct val="60000"/>
              <a:buFont typeface="Wingdings" pitchFamily="2" charset="2"/>
              <a:buChar char="n"/>
            </a:pPr>
            <a:r>
              <a:rPr lang="en-US" smtClean="0">
                <a:latin typeface="Tahoma" pitchFamily="1" charset="0"/>
              </a:rPr>
              <a:t>A </a:t>
            </a:r>
            <a:r>
              <a:rPr lang="en-US" b="1" smtClean="0">
                <a:solidFill>
                  <a:schemeClr val="hlink"/>
                </a:solidFill>
                <a:latin typeface="Tahoma" pitchFamily="1" charset="0"/>
              </a:rPr>
              <a:t>vertex</a:t>
            </a:r>
            <a:r>
              <a:rPr lang="en-US" smtClean="0">
                <a:latin typeface="Tahoma" pitchFamily="1" charset="0"/>
              </a:rPr>
              <a:t> of a polyhedron is a point where three or more edges meet</a:t>
            </a:r>
            <a:endParaRPr lang="en-US" smtClean="0"/>
          </a:p>
          <a:p>
            <a:pPr>
              <a:lnSpc>
                <a:spcPct val="90000"/>
              </a:lnSpc>
            </a:pPr>
            <a:endParaRPr lang="en-US" smtClean="0"/>
          </a:p>
        </p:txBody>
      </p:sp>
      <p:sp>
        <p:nvSpPr>
          <p:cNvPr id="9226" name="Rectangle 10"/>
          <p:cNvSpPr>
            <a:spLocks noChangeArrowheads="1"/>
          </p:cNvSpPr>
          <p:nvPr/>
        </p:nvSpPr>
        <p:spPr bwMode="gray">
          <a:xfrm>
            <a:off x="474663" y="2036763"/>
            <a:ext cx="8226425" cy="31750"/>
          </a:xfrm>
          <a:prstGeom prst="rect">
            <a:avLst/>
          </a:prstGeom>
          <a:gradFill rotWithShape="0">
            <a:gsLst>
              <a:gs pos="0">
                <a:srgbClr val="000094"/>
              </a:gs>
              <a:gs pos="100000">
                <a:srgbClr val="0000CC"/>
              </a:gs>
            </a:gsLst>
            <a:lin ang="0" scaled="1"/>
          </a:gradFill>
          <a:ln>
            <a:noFill/>
          </a:ln>
          <a:effectLst/>
          <a:extLs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94">
                      <a:alpha val="74998"/>
                    </a:srgbClr>
                  </a:outerShdw>
                </a:effectLst>
              </a14:hiddenEffects>
            </a:ext>
          </a:extLst>
        </p:spPr>
        <p:txBody>
          <a:bodyPr wrap="none" anchor="ctr"/>
          <a:lstStyle/>
          <a:p>
            <a:endParaRPr lang="en-C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mtClean="0">
                <a:solidFill>
                  <a:schemeClr val="tx1"/>
                </a:solidFill>
                <a:latin typeface="Cooper Black" pitchFamily="18" charset="0"/>
                <a:ea typeface="Cooper Black" pitchFamily="18" charset="0"/>
                <a:cs typeface="Cooper Black" pitchFamily="18" charset="0"/>
              </a:rPr>
              <a:t>Parts of a Polyhedron</a:t>
            </a:r>
          </a:p>
        </p:txBody>
      </p:sp>
      <p:sp>
        <p:nvSpPr>
          <p:cNvPr id="10250" name="Rectangle 10"/>
          <p:cNvSpPr>
            <a:spLocks noChangeArrowheads="1"/>
          </p:cNvSpPr>
          <p:nvPr/>
        </p:nvSpPr>
        <p:spPr bwMode="gray">
          <a:xfrm>
            <a:off x="479425" y="2066925"/>
            <a:ext cx="8226425" cy="31750"/>
          </a:xfrm>
          <a:prstGeom prst="rect">
            <a:avLst/>
          </a:prstGeom>
          <a:gradFill rotWithShape="0">
            <a:gsLst>
              <a:gs pos="0">
                <a:srgbClr val="000094"/>
              </a:gs>
              <a:gs pos="100000">
                <a:srgbClr val="0000CC"/>
              </a:gs>
            </a:gsLst>
            <a:lin ang="0" scaled="1"/>
          </a:gradFill>
          <a:ln>
            <a:noFill/>
          </a:ln>
          <a:effectLst/>
          <a:extLs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94">
                      <a:alpha val="74998"/>
                    </a:srgbClr>
                  </a:outerShdw>
                </a:effectLst>
              </a14:hiddenEffects>
            </a:ext>
          </a:extLst>
        </p:spPr>
        <p:txBody>
          <a:bodyPr wrap="none" anchor="ctr"/>
          <a:lstStyle/>
          <a:p>
            <a:endParaRPr lang="en-CA"/>
          </a:p>
        </p:txBody>
      </p:sp>
      <p:pic>
        <p:nvPicPr>
          <p:cNvPr id="21507" name="Picture 4" descr="parts of polyhedron"/>
          <p:cNvPicPr>
            <a:picLocks noChangeAspect="1" noChangeArrowheads="1"/>
          </p:cNvPicPr>
          <p:nvPr/>
        </p:nvPicPr>
        <p:blipFill>
          <a:blip r:embed="rId2" cstate="print"/>
          <a:srcRect/>
          <a:stretch>
            <a:fillRect/>
          </a:stretch>
        </p:blipFill>
        <p:spPr bwMode="auto">
          <a:xfrm>
            <a:off x="1255713" y="2495550"/>
            <a:ext cx="5943600" cy="386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6" name="Rectangle 20"/>
          <p:cNvSpPr>
            <a:spLocks noChangeArrowheads="1"/>
          </p:cNvSpPr>
          <p:nvPr/>
        </p:nvSpPr>
        <p:spPr bwMode="gray">
          <a:xfrm>
            <a:off x="479425" y="1847850"/>
            <a:ext cx="8226425" cy="31750"/>
          </a:xfrm>
          <a:prstGeom prst="rect">
            <a:avLst/>
          </a:prstGeom>
          <a:gradFill rotWithShape="0">
            <a:gsLst>
              <a:gs pos="0">
                <a:srgbClr val="000094"/>
              </a:gs>
              <a:gs pos="100000">
                <a:srgbClr val="0000CC"/>
              </a:gs>
            </a:gsLst>
            <a:lin ang="0" scaled="1"/>
          </a:gradFill>
          <a:ln>
            <a:noFill/>
          </a:ln>
          <a:effectLst/>
          <a:extLs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94">
                      <a:alpha val="74998"/>
                    </a:srgbClr>
                  </a:outerShdw>
                </a:effectLst>
              </a14:hiddenEffects>
            </a:ext>
          </a:extLst>
        </p:spPr>
        <p:txBody>
          <a:bodyPr wrap="none" anchor="ctr"/>
          <a:lstStyle/>
          <a:p>
            <a:endParaRPr lang="en-CA"/>
          </a:p>
        </p:txBody>
      </p:sp>
      <p:sp>
        <p:nvSpPr>
          <p:cNvPr id="29712" name="Rectangle 16"/>
          <p:cNvSpPr>
            <a:spLocks noChangeArrowheads="1"/>
          </p:cNvSpPr>
          <p:nvPr/>
        </p:nvSpPr>
        <p:spPr bwMode="auto">
          <a:xfrm>
            <a:off x="1187450" y="280988"/>
            <a:ext cx="7793038" cy="1462087"/>
          </a:xfrm>
          <a:prstGeom prst="rect">
            <a:avLst/>
          </a:prstGeom>
          <a:noFill/>
          <a:ln>
            <a:noFill/>
          </a:ln>
          <a:effectLst/>
          <a:extLst>
            <a:ext uri="{909E8E84-426E-40DD-AFC4-6F175D3DCCD1}">
              <a14:hiddenFill xmlns:a14="http://schemas.microsoft.com/office/drawing/2010/main" xmlns="">
                <a:solidFill>
                  <a:srgbClr val="3193FF"/>
                </a:solidFill>
              </a14:hiddenFill>
            </a:ex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94">
                      <a:alpha val="74998"/>
                    </a:srgbClr>
                  </a:outerShdw>
                </a:effectLst>
              </a14:hiddenEffects>
            </a:ext>
          </a:extLst>
        </p:spPr>
        <p:txBody>
          <a:bodyPr anchor="b"/>
          <a:lstStyle>
            <a:lvl1pPr algn="ctr">
              <a:defRPr sz="4400">
                <a:solidFill>
                  <a:schemeClr val="tx2"/>
                </a:solidFill>
                <a:latin typeface="Century Gothic" charset="0"/>
              </a:defRPr>
            </a:lvl1pPr>
            <a:lvl2pPr algn="ctr">
              <a:defRPr sz="4400">
                <a:solidFill>
                  <a:schemeClr val="tx2"/>
                </a:solidFill>
                <a:latin typeface="Century Gothic" charset="0"/>
              </a:defRPr>
            </a:lvl2pPr>
            <a:lvl3pPr algn="ctr">
              <a:defRPr sz="4400">
                <a:solidFill>
                  <a:schemeClr val="tx2"/>
                </a:solidFill>
                <a:latin typeface="Century Gothic" charset="0"/>
              </a:defRPr>
            </a:lvl3pPr>
            <a:lvl4pPr algn="ctr">
              <a:defRPr sz="4400">
                <a:solidFill>
                  <a:schemeClr val="tx2"/>
                </a:solidFill>
                <a:latin typeface="Century Gothic" charset="0"/>
              </a:defRPr>
            </a:lvl4pPr>
            <a:lvl5pPr algn="ctr">
              <a:defRPr sz="4400">
                <a:solidFill>
                  <a:schemeClr val="tx2"/>
                </a:solidFill>
                <a:latin typeface="Century Gothic" charset="0"/>
              </a:defRPr>
            </a:lvl5pPr>
            <a:lvl6pPr marL="457200" algn="ctr" fontAlgn="base">
              <a:spcBef>
                <a:spcPct val="0"/>
              </a:spcBef>
              <a:spcAft>
                <a:spcPct val="0"/>
              </a:spcAft>
              <a:defRPr sz="4400">
                <a:solidFill>
                  <a:schemeClr val="tx2"/>
                </a:solidFill>
                <a:latin typeface="Century Gothic" charset="0"/>
              </a:defRPr>
            </a:lvl6pPr>
            <a:lvl7pPr marL="914400" algn="ctr" fontAlgn="base">
              <a:spcBef>
                <a:spcPct val="0"/>
              </a:spcBef>
              <a:spcAft>
                <a:spcPct val="0"/>
              </a:spcAft>
              <a:defRPr sz="4400">
                <a:solidFill>
                  <a:schemeClr val="tx2"/>
                </a:solidFill>
                <a:latin typeface="Century Gothic" charset="0"/>
              </a:defRPr>
            </a:lvl7pPr>
            <a:lvl8pPr marL="1371600" algn="ctr" fontAlgn="base">
              <a:spcBef>
                <a:spcPct val="0"/>
              </a:spcBef>
              <a:spcAft>
                <a:spcPct val="0"/>
              </a:spcAft>
              <a:defRPr sz="4400">
                <a:solidFill>
                  <a:schemeClr val="tx2"/>
                </a:solidFill>
                <a:latin typeface="Century Gothic" charset="0"/>
              </a:defRPr>
            </a:lvl8pPr>
            <a:lvl9pPr marL="1828800" algn="ctr" fontAlgn="base">
              <a:spcBef>
                <a:spcPct val="0"/>
              </a:spcBef>
              <a:spcAft>
                <a:spcPct val="0"/>
              </a:spcAft>
              <a:defRPr sz="4400">
                <a:solidFill>
                  <a:schemeClr val="tx2"/>
                </a:solidFill>
                <a:latin typeface="Century Gothic" charset="0"/>
              </a:defRPr>
            </a:lvl9pPr>
          </a:lstStyle>
          <a:p>
            <a:pPr algn="l">
              <a:defRPr/>
            </a:pPr>
            <a:r>
              <a:rPr lang="en-US" altLang="x-none" dirty="0" smtClean="0">
                <a:solidFill>
                  <a:schemeClr val="tx1"/>
                </a:solidFill>
                <a:latin typeface="Cooper Black" charset="0"/>
                <a:ea typeface="Cooper Black" charset="0"/>
                <a:cs typeface="Cooper Black" charset="0"/>
              </a:rPr>
              <a:t>Regular </a:t>
            </a:r>
            <a:r>
              <a:rPr lang="en-US" altLang="x-none" dirty="0" err="1" smtClean="0">
                <a:solidFill>
                  <a:schemeClr val="tx1"/>
                </a:solidFill>
                <a:latin typeface="Cooper Black" charset="0"/>
                <a:ea typeface="Cooper Black" charset="0"/>
                <a:cs typeface="Cooper Black" charset="0"/>
              </a:rPr>
              <a:t>Polyhedra</a:t>
            </a:r>
            <a:endParaRPr lang="en-US" altLang="x-none" dirty="0" smtClean="0">
              <a:solidFill>
                <a:schemeClr val="tx1"/>
              </a:solidFill>
              <a:latin typeface="Cooper Black" charset="0"/>
              <a:ea typeface="Cooper Black" charset="0"/>
              <a:cs typeface="Cooper Black" charset="0"/>
            </a:endParaRPr>
          </a:p>
        </p:txBody>
      </p:sp>
      <p:sp>
        <p:nvSpPr>
          <p:cNvPr id="29710" name="Rectangle 14"/>
          <p:cNvSpPr>
            <a:spLocks noChangeArrowheads="1"/>
          </p:cNvSpPr>
          <p:nvPr/>
        </p:nvSpPr>
        <p:spPr bwMode="auto">
          <a:xfrm>
            <a:off x="1219200" y="2084388"/>
            <a:ext cx="7656513" cy="4114800"/>
          </a:xfrm>
          <a:prstGeom prst="rect">
            <a:avLst/>
          </a:prstGeom>
          <a:noFill/>
          <a:ln>
            <a:noFill/>
          </a:ln>
          <a:effectLst/>
          <a:extLst>
            <a:ext uri="{909E8E84-426E-40DD-AFC4-6F175D3DCCD1}">
              <a14:hiddenFill xmlns:a14="http://schemas.microsoft.com/office/drawing/2010/main" xmlns="">
                <a:solidFill>
                  <a:srgbClr val="3193FF"/>
                </a:solidFill>
              </a14:hiddenFill>
            </a:ex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94">
                      <a:alpha val="74998"/>
                    </a:srgbClr>
                  </a:outerShdw>
                </a:effectLst>
              </a14:hiddenEffects>
            </a:ext>
          </a:extLst>
        </p:spPr>
        <p:txBody>
          <a:bodyPr/>
          <a:lstStyle/>
          <a:p>
            <a:pPr marL="342900" indent="-342900">
              <a:spcBef>
                <a:spcPct val="20000"/>
              </a:spcBef>
              <a:buClr>
                <a:schemeClr val="folHlink"/>
              </a:buClr>
              <a:buSzPct val="60000"/>
              <a:buFont typeface="Wingdings" pitchFamily="2" charset="2"/>
              <a:buChar char="n"/>
            </a:pPr>
            <a:r>
              <a:rPr lang="en-US" sz="2800">
                <a:latin typeface="Tahoma" pitchFamily="1" charset="0"/>
              </a:rPr>
              <a:t>A polyhedron is </a:t>
            </a:r>
            <a:r>
              <a:rPr lang="en-US" sz="2800" b="1">
                <a:solidFill>
                  <a:schemeClr val="hlink"/>
                </a:solidFill>
                <a:latin typeface="Tahoma" pitchFamily="1" charset="0"/>
              </a:rPr>
              <a:t>regular</a:t>
            </a:r>
            <a:r>
              <a:rPr lang="en-US" sz="2800">
                <a:latin typeface="Tahoma" pitchFamily="1" charset="0"/>
              </a:rPr>
              <a:t> if all its faces are congruent regular polygons.</a:t>
            </a:r>
            <a:endParaRPr lang="en-US" sz="2800">
              <a:latin typeface="Century Gothic" pitchFamily="1" charset="0"/>
            </a:endParaRPr>
          </a:p>
        </p:txBody>
      </p:sp>
      <p:pic>
        <p:nvPicPr>
          <p:cNvPr id="22532" name="Picture 12" descr="convex"/>
          <p:cNvPicPr>
            <a:picLocks noChangeAspect="1" noChangeArrowheads="1"/>
          </p:cNvPicPr>
          <p:nvPr/>
        </p:nvPicPr>
        <p:blipFill>
          <a:blip r:embed="rId2" cstate="print"/>
          <a:srcRect r="57272"/>
          <a:stretch>
            <a:fillRect/>
          </a:stretch>
        </p:blipFill>
        <p:spPr bwMode="auto">
          <a:xfrm>
            <a:off x="2209800" y="3429000"/>
            <a:ext cx="3581400" cy="2493963"/>
          </a:xfrm>
          <a:prstGeom prst="rect">
            <a:avLst/>
          </a:prstGeom>
          <a:noFill/>
          <a:ln w="9525">
            <a:noFill/>
            <a:miter lim="800000"/>
            <a:headEnd/>
            <a:tailEnd/>
          </a:ln>
        </p:spPr>
      </p:pic>
      <p:sp>
        <p:nvSpPr>
          <p:cNvPr id="29707" name="Text Box 11"/>
          <p:cNvSpPr txBox="1">
            <a:spLocks noChangeArrowheads="1"/>
          </p:cNvSpPr>
          <p:nvPr/>
        </p:nvSpPr>
        <p:spPr bwMode="auto">
          <a:xfrm>
            <a:off x="304800" y="5257800"/>
            <a:ext cx="1600200" cy="579438"/>
          </a:xfrm>
          <a:prstGeom prst="rect">
            <a:avLst/>
          </a:prstGeom>
          <a:noFill/>
          <a:ln>
            <a:noFill/>
          </a:ln>
          <a:effectLst/>
          <a:extLst>
            <a:ext uri="{909E8E84-426E-40DD-AFC4-6F175D3DCCD1}">
              <a14:hiddenFill xmlns:a14="http://schemas.microsoft.com/office/drawing/2010/main" xmlns="">
                <a:solidFill>
                  <a:srgbClr val="3193FF"/>
                </a:solidFill>
              </a14:hiddenFill>
            </a:ex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94">
                      <a:alpha val="74998"/>
                    </a:srgbClr>
                  </a:outerShdw>
                </a:effectLst>
              </a14:hiddenEffects>
            </a:ext>
          </a:extLst>
        </p:spPr>
        <p:txBody>
          <a:bodyPr>
            <a:spAutoFit/>
          </a:bodyPr>
          <a:lstStyle/>
          <a:p>
            <a:pPr>
              <a:spcBef>
                <a:spcPct val="50000"/>
              </a:spcBef>
            </a:pPr>
            <a:r>
              <a:rPr lang="en-US" sz="3200">
                <a:solidFill>
                  <a:schemeClr val="folHlink"/>
                </a:solidFill>
                <a:latin typeface="Tahoma" pitchFamily="1" charset="0"/>
              </a:rPr>
              <a:t>regular</a:t>
            </a:r>
            <a:endParaRPr lang="en-US"/>
          </a:p>
        </p:txBody>
      </p:sp>
      <p:sp>
        <p:nvSpPr>
          <p:cNvPr id="29706" name="Line 10"/>
          <p:cNvSpPr>
            <a:spLocks noChangeShapeType="1"/>
          </p:cNvSpPr>
          <p:nvPr/>
        </p:nvSpPr>
        <p:spPr bwMode="auto">
          <a:xfrm flipV="1">
            <a:off x="1371600" y="4800600"/>
            <a:ext cx="990600" cy="381000"/>
          </a:xfrm>
          <a:prstGeom prst="line">
            <a:avLst/>
          </a:prstGeom>
          <a:noFill/>
          <a:ln w="57150">
            <a:solidFill>
              <a:srgbClr val="FF993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94">
                      <a:alpha val="74998"/>
                    </a:srgbClr>
                  </a:outerShdw>
                </a:effectLst>
              </a14:hiddenEffects>
            </a:ext>
          </a:extLst>
        </p:spPr>
        <p:txBody>
          <a:bodyPr/>
          <a:lstStyle/>
          <a:p>
            <a:pPr>
              <a:defRPr/>
            </a:pPr>
            <a:endParaRPr lang="en-CA">
              <a:latin typeface="Times New Roman" charset="0"/>
            </a:endParaRPr>
          </a:p>
        </p:txBody>
      </p:sp>
      <p:sp>
        <p:nvSpPr>
          <p:cNvPr id="29705" name="Text Box 9"/>
          <p:cNvSpPr txBox="1">
            <a:spLocks noChangeArrowheads="1"/>
          </p:cNvSpPr>
          <p:nvPr/>
        </p:nvSpPr>
        <p:spPr bwMode="auto">
          <a:xfrm>
            <a:off x="5867400" y="3048000"/>
            <a:ext cx="2362200" cy="2928938"/>
          </a:xfrm>
          <a:prstGeom prst="rect">
            <a:avLst/>
          </a:prstGeom>
          <a:noFill/>
          <a:ln>
            <a:noFill/>
          </a:ln>
          <a:effectLst/>
          <a:extLst>
            <a:ext uri="{909E8E84-426E-40DD-AFC4-6F175D3DCCD1}">
              <a14:hiddenFill xmlns:a14="http://schemas.microsoft.com/office/drawing/2010/main" xmlns="">
                <a:solidFill>
                  <a:srgbClr val="3193FF"/>
                </a:solidFill>
              </a14:hiddenFill>
            </a:ex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94">
                      <a:alpha val="74998"/>
                    </a:srgbClr>
                  </a:outerShdw>
                </a:effectLst>
              </a14:hiddenEffects>
            </a:ext>
          </a:extLst>
        </p:spPr>
        <p:txBody>
          <a:bodyPr>
            <a:spAutoFit/>
          </a:bodyPr>
          <a:lstStyle/>
          <a:p>
            <a:pPr>
              <a:spcBef>
                <a:spcPct val="50000"/>
              </a:spcBef>
            </a:pPr>
            <a:r>
              <a:rPr lang="en-US" sz="3200">
                <a:solidFill>
                  <a:schemeClr val="folHlink"/>
                </a:solidFill>
                <a:latin typeface="Tahoma" pitchFamily="1" charset="0"/>
              </a:rPr>
              <a:t>Not regular </a:t>
            </a:r>
            <a:endParaRPr lang="en-US">
              <a:cs typeface="Arial" charset="0"/>
            </a:endParaRPr>
          </a:p>
          <a:p>
            <a:pPr>
              <a:spcBef>
                <a:spcPct val="50000"/>
              </a:spcBef>
            </a:pPr>
            <a:r>
              <a:rPr lang="en-US" sz="2800">
                <a:solidFill>
                  <a:schemeClr val="folHlink"/>
                </a:solidFill>
                <a:latin typeface="Tahoma" pitchFamily="1" charset="0"/>
              </a:rPr>
              <a:t>Vertices are not formed by the same number of faces</a:t>
            </a:r>
            <a:endParaRPr lang="en-US"/>
          </a:p>
        </p:txBody>
      </p:sp>
      <p:sp>
        <p:nvSpPr>
          <p:cNvPr id="29704" name="Line 8"/>
          <p:cNvSpPr>
            <a:spLocks noChangeShapeType="1"/>
          </p:cNvSpPr>
          <p:nvPr/>
        </p:nvSpPr>
        <p:spPr bwMode="auto">
          <a:xfrm flipH="1">
            <a:off x="5257800" y="3505200"/>
            <a:ext cx="685800" cy="533400"/>
          </a:xfrm>
          <a:prstGeom prst="line">
            <a:avLst/>
          </a:prstGeom>
          <a:noFill/>
          <a:ln w="57150">
            <a:solidFill>
              <a:srgbClr val="FF993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94">
                      <a:alpha val="74998"/>
                    </a:srgbClr>
                  </a:outerShdw>
                </a:effectLst>
              </a14:hiddenEffects>
            </a:ext>
          </a:extLst>
        </p:spPr>
        <p:txBody>
          <a:bodyPr/>
          <a:lstStyle/>
          <a:p>
            <a:pPr>
              <a:defRPr/>
            </a:pPr>
            <a:endParaRPr lang="en-CA">
              <a:latin typeface="Times New Roman" charset="0"/>
            </a:endParaRPr>
          </a:p>
        </p:txBody>
      </p:sp>
      <p:sp>
        <p:nvSpPr>
          <p:cNvPr id="29703" name="Text Box 7"/>
          <p:cNvSpPr txBox="1">
            <a:spLocks noChangeArrowheads="1"/>
          </p:cNvSpPr>
          <p:nvPr/>
        </p:nvSpPr>
        <p:spPr bwMode="auto">
          <a:xfrm>
            <a:off x="4495800" y="3581400"/>
            <a:ext cx="990600" cy="830263"/>
          </a:xfrm>
          <a:prstGeom prst="rect">
            <a:avLst/>
          </a:prstGeom>
          <a:noFill/>
          <a:ln>
            <a:noFill/>
          </a:ln>
          <a:effectLst/>
          <a:extLst>
            <a:ext uri="{909E8E84-426E-40DD-AFC4-6F175D3DCCD1}">
              <a14:hiddenFill xmlns:a14="http://schemas.microsoft.com/office/drawing/2010/main" xmlns="">
                <a:solidFill>
                  <a:srgbClr val="3193FF"/>
                </a:solidFill>
              </a14:hiddenFill>
            </a:ex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94">
                      <a:alpha val="74998"/>
                    </a:srgbClr>
                  </a:outerShdw>
                </a:effectLst>
              </a14:hiddenEffects>
            </a:ext>
          </a:extLst>
        </p:spPr>
        <p:txBody>
          <a:bodyPr>
            <a:spAutoFit/>
          </a:bodyPr>
          <a:lstStyle/>
          <a:p>
            <a:pPr>
              <a:spcBef>
                <a:spcPct val="50000"/>
              </a:spcBef>
            </a:pPr>
            <a:r>
              <a:rPr lang="en-US">
                <a:latin typeface="Tahoma" pitchFamily="1" charset="0"/>
              </a:rPr>
              <a:t>3 faces</a:t>
            </a:r>
            <a:endParaRPr lang="en-US"/>
          </a:p>
        </p:txBody>
      </p:sp>
      <p:sp>
        <p:nvSpPr>
          <p:cNvPr id="29702" name="Oval 6"/>
          <p:cNvSpPr>
            <a:spLocks noChangeArrowheads="1"/>
          </p:cNvSpPr>
          <p:nvPr/>
        </p:nvSpPr>
        <p:spPr bwMode="auto">
          <a:xfrm>
            <a:off x="4835525" y="3365500"/>
            <a:ext cx="152400" cy="152400"/>
          </a:xfrm>
          <a:prstGeom prst="ellipse">
            <a:avLst/>
          </a:prstGeom>
          <a:solidFill>
            <a:srgbClr val="FF3399"/>
          </a:solidFill>
          <a:ln w="9525">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94">
                      <a:alpha val="74998"/>
                    </a:srgbClr>
                  </a:outerShdw>
                </a:effectLst>
              </a14:hiddenEffects>
            </a:ext>
          </a:extLst>
        </p:spPr>
        <p:txBody>
          <a:bodyPr wrap="none" anchor="ctr"/>
          <a:lstStyle/>
          <a:p>
            <a:endParaRPr lang="en-CA"/>
          </a:p>
        </p:txBody>
      </p:sp>
      <p:sp>
        <p:nvSpPr>
          <p:cNvPr id="29701" name="Oval 5"/>
          <p:cNvSpPr>
            <a:spLocks noChangeArrowheads="1"/>
          </p:cNvSpPr>
          <p:nvPr/>
        </p:nvSpPr>
        <p:spPr bwMode="auto">
          <a:xfrm>
            <a:off x="4987925" y="4598988"/>
            <a:ext cx="152400" cy="152400"/>
          </a:xfrm>
          <a:prstGeom prst="ellipse">
            <a:avLst/>
          </a:prstGeom>
          <a:solidFill>
            <a:srgbClr val="FF3399"/>
          </a:solidFill>
          <a:ln w="9525">
            <a:solidFill>
              <a:srgbClr val="FFFFFF"/>
            </a:solidFill>
            <a:round/>
            <a:headEnd/>
            <a:tailEnd/>
          </a:ln>
          <a:effectLst/>
          <a:extLst>
            <a:ext uri="{AF507438-7753-43E0-B8FC-AC1667EBCBE1}">
              <a14:hiddenEffects xmlns:a14="http://schemas.microsoft.com/office/drawing/2010/main" xmlns="">
                <a:effectLst>
                  <a:outerShdw blurRad="63500" dist="38099" dir="2700000" algn="ctr" rotWithShape="0">
                    <a:srgbClr val="000094">
                      <a:alpha val="74998"/>
                    </a:srgbClr>
                  </a:outerShdw>
                </a:effectLst>
              </a14:hiddenEffects>
            </a:ext>
          </a:extLst>
        </p:spPr>
        <p:txBody>
          <a:bodyPr wrap="none" anchor="ctr"/>
          <a:lstStyle/>
          <a:p>
            <a:endParaRPr lang="en-CA"/>
          </a:p>
        </p:txBody>
      </p:sp>
      <p:sp>
        <p:nvSpPr>
          <p:cNvPr id="29700" name="Text Box 4"/>
          <p:cNvSpPr txBox="1">
            <a:spLocks noChangeArrowheads="1"/>
          </p:cNvSpPr>
          <p:nvPr/>
        </p:nvSpPr>
        <p:spPr bwMode="auto">
          <a:xfrm>
            <a:off x="4648200" y="4724400"/>
            <a:ext cx="990600" cy="830263"/>
          </a:xfrm>
          <a:prstGeom prst="rect">
            <a:avLst/>
          </a:prstGeom>
          <a:noFill/>
          <a:ln>
            <a:noFill/>
          </a:ln>
          <a:effectLst/>
          <a:extLst>
            <a:ext uri="{909E8E84-426E-40DD-AFC4-6F175D3DCCD1}">
              <a14:hiddenFill xmlns:a14="http://schemas.microsoft.com/office/drawing/2010/main" xmlns="">
                <a:solidFill>
                  <a:srgbClr val="3193FF"/>
                </a:solidFill>
              </a14:hiddenFill>
            </a:ext>
            <a:ext uri="{91240B29-F687-4F45-9708-019B960494DF}">
              <a14:hiddenLine xmlns:a14="http://schemas.microsoft.com/office/drawing/2010/main" xmlns="" w="9525">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94">
                      <a:alpha val="74998"/>
                    </a:srgbClr>
                  </a:outerShdw>
                </a:effectLst>
              </a14:hiddenEffects>
            </a:ext>
          </a:extLst>
        </p:spPr>
        <p:txBody>
          <a:bodyPr>
            <a:spAutoFit/>
          </a:bodyPr>
          <a:lstStyle/>
          <a:p>
            <a:pPr>
              <a:spcBef>
                <a:spcPct val="50000"/>
              </a:spcBef>
            </a:pPr>
            <a:r>
              <a:rPr lang="en-US">
                <a:latin typeface="Tahoma" pitchFamily="1" charset="0"/>
              </a:rPr>
              <a:t>4</a:t>
            </a:r>
            <a:r>
              <a:rPr lang="en-US">
                <a:solidFill>
                  <a:schemeClr val="bg2"/>
                </a:solidFill>
                <a:latin typeface="Tahoma" pitchFamily="1" charset="0"/>
              </a:rPr>
              <a:t> </a:t>
            </a:r>
            <a:r>
              <a:rPr lang="en-US">
                <a:latin typeface="Tahoma" pitchFamily="1" charset="0"/>
              </a:rPr>
              <a:t>faces</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algn="ctr" eaLnBrk="1" hangingPunct="1"/>
            <a:r>
              <a:rPr lang="en-US" sz="2600" smtClean="0">
                <a:cs typeface="Times New Roman" pitchFamily="18" charset="0"/>
              </a:rPr>
              <a:t/>
            </a:r>
            <a:br>
              <a:rPr lang="en-US" sz="2600" smtClean="0">
                <a:cs typeface="Times New Roman" pitchFamily="18" charset="0"/>
              </a:rPr>
            </a:br>
            <a:r>
              <a:rPr lang="en-US" sz="2600" smtClean="0">
                <a:cs typeface="Times New Roman" pitchFamily="18" charset="0"/>
              </a:rPr>
              <a:t/>
            </a:r>
            <a:br>
              <a:rPr lang="en-US" sz="2600" smtClean="0">
                <a:cs typeface="Times New Roman" pitchFamily="18" charset="0"/>
              </a:rPr>
            </a:br>
            <a:r>
              <a:rPr lang="en-US" sz="2600" smtClean="0">
                <a:cs typeface="Times New Roman" pitchFamily="18" charset="0"/>
              </a:rPr>
              <a:t> </a:t>
            </a:r>
            <a:br>
              <a:rPr lang="en-US" sz="2600" smtClean="0">
                <a:cs typeface="Times New Roman" pitchFamily="18" charset="0"/>
              </a:rPr>
            </a:br>
            <a:r>
              <a:rPr lang="en-US" sz="2600" smtClean="0"/>
              <a:t> A polyhedron is called a </a:t>
            </a:r>
            <a:r>
              <a:rPr lang="en-US" sz="2600" b="1" smtClean="0"/>
              <a:t>regular polyhedron or Platonic Solids</a:t>
            </a:r>
            <a:r>
              <a:rPr lang="en-US" sz="2600" smtClean="0"/>
              <a:t> if the </a:t>
            </a:r>
            <a:r>
              <a:rPr lang="en-US" sz="2600" b="1" smtClean="0"/>
              <a:t>faces</a:t>
            </a:r>
            <a:r>
              <a:rPr lang="en-US" sz="2600" smtClean="0"/>
              <a:t> of the polyhedron </a:t>
            </a:r>
            <a:r>
              <a:rPr lang="en-US" sz="2600" b="1" smtClean="0"/>
              <a:t>are congruent regular polygonal regions</a:t>
            </a:r>
            <a:r>
              <a:rPr lang="en-US" sz="2600" smtClean="0"/>
              <a:t>, and </a:t>
            </a:r>
            <a:r>
              <a:rPr lang="en-US" sz="2600" b="1" smtClean="0"/>
              <a:t>if each vertex is the intersection of the same number of edges</a:t>
            </a:r>
            <a:r>
              <a:rPr lang="en-US" sz="2600" smtClean="0"/>
              <a:t>.</a:t>
            </a:r>
            <a:br>
              <a:rPr lang="en-US" sz="2600" smtClean="0"/>
            </a:br>
            <a:r>
              <a:rPr lang="en-US" sz="2600" smtClean="0"/>
              <a:t/>
            </a:r>
            <a:br>
              <a:rPr lang="en-US" sz="2600" smtClean="0"/>
            </a:br>
            <a:r>
              <a:rPr lang="en-US" sz="2600" smtClean="0"/>
              <a:t>Polyhedra is the plural for polyhedron. </a:t>
            </a:r>
            <a:br>
              <a:rPr lang="en-US" sz="2600" smtClean="0"/>
            </a:br>
            <a:r>
              <a:rPr lang="en-US" sz="2600" smtClean="0"/>
              <a:t/>
            </a:r>
            <a:br>
              <a:rPr lang="en-US" sz="2600" smtClean="0"/>
            </a:br>
            <a:r>
              <a:rPr lang="en-US" sz="2600" smtClean="0"/>
              <a:t/>
            </a:r>
            <a:br>
              <a:rPr lang="en-US" sz="2600" smtClean="0"/>
            </a:br>
            <a:r>
              <a:rPr lang="en-US" sz="2600" smtClean="0"/>
              <a:t/>
            </a:r>
            <a:br>
              <a:rPr lang="en-US" sz="2600" smtClean="0"/>
            </a:br>
            <a:r>
              <a:rPr lang="en-US" sz="2600" smtClean="0"/>
              <a:t/>
            </a:r>
            <a:br>
              <a:rPr lang="en-US" sz="2600" smtClean="0"/>
            </a:br>
            <a:r>
              <a:rPr lang="en-US" sz="2600" smtClean="0">
                <a:cs typeface="Times New Roman" pitchFamily="18" charset="0"/>
              </a:rPr>
              <a:t/>
            </a:r>
            <a:br>
              <a:rPr lang="en-US" sz="2600" smtClean="0">
                <a:cs typeface="Times New Roman" pitchFamily="18" charset="0"/>
              </a:rPr>
            </a:br>
            <a:r>
              <a:rPr lang="en-US" sz="2600" smtClean="0">
                <a:cs typeface="Times New Roman" pitchFamily="18" charset="0"/>
              </a:rPr>
              <a:t/>
            </a:r>
            <a:br>
              <a:rPr lang="en-US" sz="2600" smtClean="0">
                <a:cs typeface="Times New Roman" pitchFamily="18" charset="0"/>
              </a:rPr>
            </a:br>
            <a:r>
              <a:rPr lang="en-US" sz="3200" smtClean="0">
                <a:solidFill>
                  <a:schemeClr val="tx1"/>
                </a:solidFill>
                <a:latin typeface="Cooper Black" pitchFamily="18" charset="0"/>
                <a:cs typeface="Times New Roman" pitchFamily="18" charset="0"/>
              </a:rPr>
              <a:t>Regular Polyhedra</a:t>
            </a:r>
            <a:endParaRPr lang="en-US" sz="3200" smtClean="0">
              <a:solidFill>
                <a:schemeClr val="tx1"/>
              </a:solidFill>
              <a:latin typeface="Cooper Black" pitchFamily="18" charset="0"/>
            </a:endParaRPr>
          </a:p>
        </p:txBody>
      </p:sp>
      <p:sp>
        <p:nvSpPr>
          <p:cNvPr id="23554" name="Content Placeholder 4"/>
          <p:cNvSpPr>
            <a:spLocks noGrp="1"/>
          </p:cNvSpPr>
          <p:nvPr>
            <p:ph idx="1"/>
          </p:nvPr>
        </p:nvSpPr>
        <p:spPr/>
        <p:txBody>
          <a:bodyPr/>
          <a:lstStyle/>
          <a:p>
            <a:pPr eaLnBrk="1" hangingPunct="1"/>
            <a:r>
              <a:rPr lang="en-US" sz="2800" smtClean="0"/>
              <a:t>A polyhedron is called a </a:t>
            </a:r>
            <a:r>
              <a:rPr lang="en-US" sz="2800" b="1" smtClean="0"/>
              <a:t>regular polyhedron or </a:t>
            </a:r>
            <a:r>
              <a:rPr lang="en-US" sz="2800" b="1" smtClean="0">
                <a:solidFill>
                  <a:srgbClr val="FF0000"/>
                </a:solidFill>
              </a:rPr>
              <a:t>Platonic Solid</a:t>
            </a:r>
            <a:r>
              <a:rPr lang="en-US" sz="2800" smtClean="0"/>
              <a:t> if the </a:t>
            </a:r>
            <a:r>
              <a:rPr lang="en-US" sz="2800" b="1" smtClean="0"/>
              <a:t>faces</a:t>
            </a:r>
            <a:r>
              <a:rPr lang="en-US" sz="2800" smtClean="0"/>
              <a:t> of the polyhedron </a:t>
            </a:r>
            <a:r>
              <a:rPr lang="en-US" sz="2800" b="1" smtClean="0"/>
              <a:t>are congruent regular polygonal regions</a:t>
            </a:r>
            <a:r>
              <a:rPr lang="en-US" sz="2800" smtClean="0"/>
              <a:t>, and </a:t>
            </a:r>
            <a:r>
              <a:rPr lang="en-US" sz="2800" b="1" smtClean="0"/>
              <a:t>if each vertex is the intersection of the same number of edges</a:t>
            </a:r>
            <a:r>
              <a:rPr lang="en-US" sz="2800" smtClean="0"/>
              <a:t>.</a:t>
            </a:r>
            <a:br>
              <a:rPr lang="en-US" sz="2800" smtClean="0"/>
            </a:br>
            <a:r>
              <a:rPr lang="en-US" sz="2800" smtClean="0"/>
              <a:t/>
            </a:r>
            <a:br>
              <a:rPr lang="en-US" sz="2800" smtClean="0"/>
            </a:br>
            <a:r>
              <a:rPr lang="en-US" sz="2800" smtClean="0"/>
              <a:t>Polyhedra is the plural for polyhedron. </a:t>
            </a:r>
            <a:br>
              <a:rPr lang="en-US" sz="2800" smtClean="0"/>
            </a:br>
            <a:endParaRPr lang="en-CA"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796</TotalTime>
  <Words>354</Words>
  <Application>Microsoft Office PowerPoint</Application>
  <PresentationFormat>On-screen Show (4:3)</PresentationFormat>
  <Paragraphs>113</Paragraphs>
  <Slides>18</Slides>
  <Notes>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32" baseType="lpstr">
      <vt:lpstr>Times New Roman</vt:lpstr>
      <vt:lpstr>Arial</vt:lpstr>
      <vt:lpstr>Calibri</vt:lpstr>
      <vt:lpstr>Constantia</vt:lpstr>
      <vt:lpstr>Wingdings 2</vt:lpstr>
      <vt:lpstr>Arial Unicode MS</vt:lpstr>
      <vt:lpstr>Cooper Black</vt:lpstr>
      <vt:lpstr>Tahoma</vt:lpstr>
      <vt:lpstr>Wingdings</vt:lpstr>
      <vt:lpstr>Century Gothic</vt:lpstr>
      <vt:lpstr>Modern No. 20</vt:lpstr>
      <vt:lpstr>Garamond</vt:lpstr>
      <vt:lpstr>Flow</vt:lpstr>
      <vt:lpstr>Bitmap Image</vt:lpstr>
      <vt:lpstr>Slide 1</vt:lpstr>
      <vt:lpstr>Slide 2</vt:lpstr>
      <vt:lpstr>Regular Polygons</vt:lpstr>
      <vt:lpstr>Polygons</vt:lpstr>
      <vt:lpstr>Polyhedron</vt:lpstr>
      <vt:lpstr>Identifying Polyhedra</vt:lpstr>
      <vt:lpstr>Parts of a Polyhedron</vt:lpstr>
      <vt:lpstr>Slide 8</vt:lpstr>
      <vt:lpstr>     A polyhedron is called a regular polyhedron or Platonic Solids if the faces of the polyhedron are congruent regular polygonal regions, and if each vertex is the intersection of the same number of edges.  Polyhedra is the plural for polyhedron.        Regular Polyhedra</vt:lpstr>
      <vt:lpstr>Slide 10</vt:lpstr>
      <vt:lpstr>Slide 11</vt:lpstr>
      <vt:lpstr>Platonic Solids</vt:lpstr>
      <vt:lpstr>Platonic Solids</vt:lpstr>
      <vt:lpstr>Platonic Solids</vt:lpstr>
      <vt:lpstr>Platonic Solids</vt:lpstr>
      <vt:lpstr>Platonic Solids</vt:lpstr>
      <vt:lpstr>Euler’s Formula and Platonic Solids</vt:lpstr>
      <vt:lpstr>Slide 18</vt:lpstr>
    </vt:vector>
  </TitlesOfParts>
  <Company>Towson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 Sarhangi</dc:creator>
  <cp:lastModifiedBy>Peel District School Board</cp:lastModifiedBy>
  <cp:revision>47</cp:revision>
  <dcterms:created xsi:type="dcterms:W3CDTF">2005-02-25T23:15:30Z</dcterms:created>
  <dcterms:modified xsi:type="dcterms:W3CDTF">2019-03-29T14:05:35Z</dcterms:modified>
</cp:coreProperties>
</file>